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embeddedFontLst>
    <p:embeddedFont>
      <p:font typeface="Playfair Display" pitchFamily="2" charset="0"/>
      <p:regular r:id="rId30"/>
      <p:bold r:id="rId31"/>
      <p:italic r:id="rId32"/>
      <p:boldItalic r:id="rId33"/>
    </p:embeddedFont>
    <p:embeddedFont>
      <p:font typeface="Playfair Display Black" pitchFamily="2" charset="0"/>
      <p:bold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27AC03E-D29A-4684-876B-D3D9A2174515}">
  <a:tblStyle styleId="{127AC03E-D29A-4684-876B-D3D9A21745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tableStyles" Target="tableStyles.xml" /><Relationship Id="rId3" Type="http://schemas.openxmlformats.org/officeDocument/2006/relationships/slide" Target="slides/slide2.xml" /><Relationship Id="rId21" Type="http://schemas.openxmlformats.org/officeDocument/2006/relationships/slide" Target="slides/slide20.xml" /><Relationship Id="rId34"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font" Target="fonts/font4.fntdata" /><Relationship Id="rId38"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notesMaster" Target="notesMasters/notesMaster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font" Target="fonts/font3.fntdata" /><Relationship Id="rId37" Type="http://schemas.openxmlformats.org/officeDocument/2006/relationships/viewProps" Target="viewProps.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font" Target="fonts/font2.fntdata"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font" Target="fonts/font1.fntdata" /><Relationship Id="rId35" Type="http://schemas.openxmlformats.org/officeDocument/2006/relationships/font" Target="fonts/font6.fntdata"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 /><Relationship Id="rId1" Type="http://schemas.openxmlformats.org/officeDocument/2006/relationships/notesMaster" Target="../notesMasters/notesMaster1.xml" /></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 /><Relationship Id="rId1" Type="http://schemas.openxmlformats.org/officeDocument/2006/relationships/notesMaster" Target="../notesMasters/notesMaster1.xml" /></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390ad3305_0_37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390ad3305_0_3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6390ad3305_7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6390ad3305_7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90ad3305_7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90ad3305_7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392d8ca87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392d8ca8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6392d8ca87_2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6392d8ca87_2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392d8ca87_3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392d8ca87_3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6392d8ca87_3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6392d8ca87_3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6392d8ca87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6392d8ca8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6390ad3305_9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6390ad3305_9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3931b2b53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3931b2b5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390ad3305_0_3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390ad3305_0_3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63931b2b53_1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63931b2b53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3931b2b53_1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3931b2b5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3931b2b53_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3931b2b53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3931b2b53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3931b2b53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63931b2b53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63931b2b53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390ad3305_9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390ad3305_9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3931b2b53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3931b2b53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3931b2b53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3931b2b53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390ad3305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390ad3305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6390ad3305_2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6390ad3305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6390ad3305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6390ad330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390ad3305_0_36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390ad3305_0_36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6390ad3305_0_36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6390ad3305_0_3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390ad3305_0_3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390ad3305_0_3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6390ad3305_0_36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6390ad3305_0_36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1.xml"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12.xml"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2.png" /><Relationship Id="rId2" Type="http://schemas.openxmlformats.org/officeDocument/2006/relationships/notesSlide" Target="../notesSlides/notesSlide13.xml" /><Relationship Id="rId1" Type="http://schemas.openxmlformats.org/officeDocument/2006/relationships/slideLayout" Target="../slideLayouts/slideLayout3.xml" /><Relationship Id="rId6" Type="http://schemas.openxmlformats.org/officeDocument/2006/relationships/image" Target="../media/image15.png" /><Relationship Id="rId5" Type="http://schemas.openxmlformats.org/officeDocument/2006/relationships/image" Target="../media/image14.png" /><Relationship Id="rId4" Type="http://schemas.openxmlformats.org/officeDocument/2006/relationships/image" Target="../media/image13.png" /></Relationships>
</file>

<file path=ppt/slides/_rels/slide14.xml.rels><?xml version="1.0" encoding="UTF-8" standalone="yes"?>
<Relationships xmlns="http://schemas.openxmlformats.org/package/2006/relationships"><Relationship Id="rId3" Type="http://schemas.openxmlformats.org/officeDocument/2006/relationships/image" Target="../media/image16.png" /><Relationship Id="rId7" Type="http://schemas.openxmlformats.org/officeDocument/2006/relationships/image" Target="../media/image19.png" /><Relationship Id="rId2" Type="http://schemas.openxmlformats.org/officeDocument/2006/relationships/notesSlide" Target="../notesSlides/notesSlide14.xml" /><Relationship Id="rId1" Type="http://schemas.openxmlformats.org/officeDocument/2006/relationships/slideLayout" Target="../slideLayouts/slideLayout3.xml" /><Relationship Id="rId6" Type="http://schemas.openxmlformats.org/officeDocument/2006/relationships/image" Target="../media/image12.png" /><Relationship Id="rId5" Type="http://schemas.openxmlformats.org/officeDocument/2006/relationships/image" Target="../media/image18.png" /><Relationship Id="rId4" Type="http://schemas.openxmlformats.org/officeDocument/2006/relationships/image" Target="../media/image17.png" /></Relationships>
</file>

<file path=ppt/slides/_rels/slide15.xml.rels><?xml version="1.0" encoding="UTF-8" standalone="yes"?>
<Relationships xmlns="http://schemas.openxmlformats.org/package/2006/relationships"><Relationship Id="rId3" Type="http://schemas.openxmlformats.org/officeDocument/2006/relationships/image" Target="../media/image20.png" /><Relationship Id="rId2" Type="http://schemas.openxmlformats.org/officeDocument/2006/relationships/notesSlide" Target="../notesSlides/notesSlide15.xml" /><Relationship Id="rId1" Type="http://schemas.openxmlformats.org/officeDocument/2006/relationships/slideLayout" Target="../slideLayouts/slideLayout3.xml" /><Relationship Id="rId4" Type="http://schemas.openxmlformats.org/officeDocument/2006/relationships/image" Target="../media/image21.png" /></Relationships>
</file>

<file path=ppt/slides/_rels/slide16.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notesSlide" Target="../notesSlides/notesSlide16.xml" /><Relationship Id="rId1" Type="http://schemas.openxmlformats.org/officeDocument/2006/relationships/slideLayout" Target="../slideLayouts/slideLayout3.xml" /><Relationship Id="rId4" Type="http://schemas.openxmlformats.org/officeDocument/2006/relationships/image" Target="../media/image12.png" /></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 /><Relationship Id="rId1" Type="http://schemas.openxmlformats.org/officeDocument/2006/relationships/slideLayout" Target="../slideLayouts/slideLayout3.xml" /></Relationships>
</file>

<file path=ppt/slides/_rels/slide18.xml.rels><?xml version="1.0" encoding="UTF-8" standalone="yes"?>
<Relationships xmlns="http://schemas.openxmlformats.org/package/2006/relationships"><Relationship Id="rId3" Type="http://schemas.openxmlformats.org/officeDocument/2006/relationships/image" Target="../media/image23.png" /><Relationship Id="rId2" Type="http://schemas.openxmlformats.org/officeDocument/2006/relationships/notesSlide" Target="../notesSlides/notesSlide18.xml" /><Relationship Id="rId1" Type="http://schemas.openxmlformats.org/officeDocument/2006/relationships/slideLayout" Target="../slideLayouts/slideLayout3.xml" /></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 /><Relationship Id="rId1" Type="http://schemas.openxmlformats.org/officeDocument/2006/relationships/slideLayout" Target="../slideLayouts/slideLayout3.xml" /></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20.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notesSlide" Target="../notesSlides/notesSlide20.xml" /><Relationship Id="rId1" Type="http://schemas.openxmlformats.org/officeDocument/2006/relationships/slideLayout" Target="../slideLayouts/slideLayout3.xml" /></Relationships>
</file>

<file path=ppt/slides/_rels/slide21.xml.rels><?xml version="1.0" encoding="UTF-8" standalone="yes"?>
<Relationships xmlns="http://schemas.openxmlformats.org/package/2006/relationships"><Relationship Id="rId3" Type="http://schemas.openxmlformats.org/officeDocument/2006/relationships/image" Target="../media/image25.png" /><Relationship Id="rId2" Type="http://schemas.openxmlformats.org/officeDocument/2006/relationships/notesSlide" Target="../notesSlides/notesSlide21.xml" /><Relationship Id="rId1" Type="http://schemas.openxmlformats.org/officeDocument/2006/relationships/slideLayout" Target="../slideLayouts/slideLayout3.xml" /></Relationships>
</file>

<file path=ppt/slides/_rels/slide22.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notesSlide" Target="../notesSlides/notesSlide22.xml" /><Relationship Id="rId1" Type="http://schemas.openxmlformats.org/officeDocument/2006/relationships/slideLayout" Target="../slideLayouts/slideLayout3.xml" /></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 /><Relationship Id="rId1" Type="http://schemas.openxmlformats.org/officeDocument/2006/relationships/slideLayout" Target="../slideLayouts/slideLayout3.xml" /></Relationships>
</file>

<file path=ppt/slides/_rels/slide24.xml.rels><?xml version="1.0" encoding="UTF-8" standalone="yes"?>
<Relationships xmlns="http://schemas.openxmlformats.org/package/2006/relationships"><Relationship Id="rId3" Type="http://schemas.openxmlformats.org/officeDocument/2006/relationships/image" Target="../media/image27.png" /><Relationship Id="rId2" Type="http://schemas.openxmlformats.org/officeDocument/2006/relationships/notesSlide" Target="../notesSlides/notesSlide24.xml" /><Relationship Id="rId1" Type="http://schemas.openxmlformats.org/officeDocument/2006/relationships/slideLayout" Target="../slideLayouts/slideLayout3.xml" /><Relationship Id="rId4" Type="http://schemas.openxmlformats.org/officeDocument/2006/relationships/image" Target="../media/image28.png" /></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8" Type="http://schemas.openxmlformats.org/officeDocument/2006/relationships/hyperlink" Target="https://medium.com/@14prakash/understanding-and-implementing-architectures-of-resnet-and-resnext-for-state-of-the-art-image-cf51669e1624" TargetMode="External" /><Relationship Id="rId13" Type="http://schemas.openxmlformats.org/officeDocument/2006/relationships/hyperlink" Target="https://arxiv.org/search/cs?searchtype=author&amp;query=Ren%2C+S" TargetMode="External" /><Relationship Id="rId3" Type="http://schemas.openxmlformats.org/officeDocument/2006/relationships/hyperlink" Target="https://india.mongabay.com/2018/04/india-to-galvanise-greater-action-against-plastic-waste-on-world-environment-day/" TargetMode="External" /><Relationship Id="rId7" Type="http://schemas.openxmlformats.org/officeDocument/2006/relationships/hyperlink" Target="https://ieeexplore.ieee.org/xpl/tocresult.jsp?isnumber=7919342" TargetMode="External" /><Relationship Id="rId12" Type="http://schemas.openxmlformats.org/officeDocument/2006/relationships/hyperlink" Target="https://arxiv.org/search/cs?searchtype=author&amp;query=Zhang%2C+X" TargetMode="External" /><Relationship Id="rId2" Type="http://schemas.openxmlformats.org/officeDocument/2006/relationships/notesSlide" Target="../notesSlides/notesSlide26.xml" /><Relationship Id="rId1" Type="http://schemas.openxmlformats.org/officeDocument/2006/relationships/slideLayout" Target="../slideLayouts/slideLayout3.xml" /><Relationship Id="rId6" Type="http://schemas.openxmlformats.org/officeDocument/2006/relationships/hyperlink" Target="https://ieeexplore.ieee.org/xpl/RecentIssue.jsp?punumber=34" TargetMode="External" /><Relationship Id="rId11" Type="http://schemas.openxmlformats.org/officeDocument/2006/relationships/hyperlink" Target="https://arxiv.org/search/cs?searchtype=author&amp;query=He%2C+K" TargetMode="External" /><Relationship Id="rId5" Type="http://schemas.openxmlformats.org/officeDocument/2006/relationships/hyperlink" Target="https://www.downtoearth.org.in/news/africa/coca-cola-pepsico-nestl-worst-plastic-polluters-in-global-cleanups-brand-audits-61834" TargetMode="External" /><Relationship Id="rId15" Type="http://schemas.openxmlformats.org/officeDocument/2006/relationships/hyperlink" Target="https://arxiv.org/abs/1512.03385" TargetMode="External" /><Relationship Id="rId10" Type="http://schemas.openxmlformats.org/officeDocument/2006/relationships/hyperlink" Target="https://medium.com/@sidereal/cnns-architectures-lenet-alexnet-vgg-googlenet-resnet-and-more-666091488df5" TargetMode="External" /><Relationship Id="rId4" Type="http://schemas.openxmlformats.org/officeDocument/2006/relationships/hyperlink" Target="https://en.wikipedia.org/wiki/Extended_producer_responsibility" TargetMode="External" /><Relationship Id="rId9" Type="http://schemas.openxmlformats.org/officeDocument/2006/relationships/hyperlink" Target="https://github.com/tensorflow/models/blob/master/research/object_detection/g3doc/detection_model_zoo.md" TargetMode="External" /><Relationship Id="rId14" Type="http://schemas.openxmlformats.org/officeDocument/2006/relationships/hyperlink" Target="https://arxiv.org/search/cs?searchtype=author&amp;query=Sun%2C+J" TargetMode="External" /></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3.xml" /><Relationship Id="rId1" Type="http://schemas.openxmlformats.org/officeDocument/2006/relationships/slideLayout" Target="../slideLayouts/slideLayout3.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3.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 /><Relationship Id="rId1" Type="http://schemas.openxmlformats.org/officeDocument/2006/relationships/slideLayout" Target="../slideLayouts/slideLayout3.xml" /></Relationships>
</file>

<file path=ppt/slides/_rels/slide7.xml.rels><?xml version="1.0" encoding="UTF-8" standalone="yes"?>
<Relationships xmlns="http://schemas.openxmlformats.org/package/2006/relationships"><Relationship Id="rId3" Type="http://schemas.openxmlformats.org/officeDocument/2006/relationships/image" Target="../media/image7.png" /><Relationship Id="rId2" Type="http://schemas.openxmlformats.org/officeDocument/2006/relationships/notesSlide" Target="../notesSlides/notesSlide7.xml"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notesSlide" Target="../notesSlides/notesSlide8.xml"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9.xml"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02300" y="90425"/>
            <a:ext cx="8330100" cy="148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endParaRPr sz="2400" b="1">
              <a:latin typeface="Playfair Display"/>
              <a:ea typeface="Playfair Display"/>
              <a:cs typeface="Playfair Display"/>
              <a:sym typeface="Playfair Display"/>
            </a:endParaRPr>
          </a:p>
          <a:p>
            <a:pPr marL="0" lvl="0" indent="0" algn="ctr" rtl="0">
              <a:lnSpc>
                <a:spcPct val="100000"/>
              </a:lnSpc>
              <a:spcBef>
                <a:spcPts val="0"/>
              </a:spcBef>
              <a:spcAft>
                <a:spcPts val="0"/>
              </a:spcAft>
              <a:buNone/>
            </a:pPr>
            <a:r>
              <a:rPr lang="en" sz="2400">
                <a:latin typeface="Playfair Display Black"/>
                <a:ea typeface="Playfair Display Black"/>
                <a:cs typeface="Playfair Display Black"/>
                <a:sym typeface="Playfair Display Black"/>
              </a:rPr>
              <a:t>ICCVBIC </a:t>
            </a:r>
            <a:r>
              <a:rPr lang="en" sz="2400" b="1">
                <a:latin typeface="Times New Roman"/>
                <a:ea typeface="Times New Roman"/>
                <a:cs typeface="Times New Roman"/>
                <a:sym typeface="Times New Roman"/>
              </a:rPr>
              <a:t>2019</a:t>
            </a:r>
            <a:endParaRPr sz="2400" b="1">
              <a:latin typeface="Times New Roman"/>
              <a:ea typeface="Times New Roman"/>
              <a:cs typeface="Times New Roman"/>
              <a:sym typeface="Times New Roman"/>
            </a:endParaRPr>
          </a:p>
          <a:p>
            <a:pPr marL="0" lvl="0" indent="0" algn="ctr" rtl="0">
              <a:lnSpc>
                <a:spcPct val="100000"/>
              </a:lnSpc>
              <a:spcBef>
                <a:spcPts val="0"/>
              </a:spcBef>
              <a:spcAft>
                <a:spcPts val="0"/>
              </a:spcAft>
              <a:buNone/>
            </a:pPr>
            <a:r>
              <a:rPr lang="en" sz="2400">
                <a:latin typeface="Playfair Display Black"/>
                <a:ea typeface="Playfair Display Black"/>
                <a:cs typeface="Playfair Display Black"/>
                <a:sym typeface="Playfair Display Black"/>
              </a:rPr>
              <a:t>Presentation on</a:t>
            </a:r>
            <a:endParaRPr sz="2400">
              <a:latin typeface="Playfair Display Black"/>
              <a:ea typeface="Playfair Display Black"/>
              <a:cs typeface="Playfair Display Black"/>
              <a:sym typeface="Playfair Display Black"/>
            </a:endParaRPr>
          </a:p>
          <a:p>
            <a:pPr marL="0" lvl="0" indent="0" algn="ctr" rtl="0">
              <a:lnSpc>
                <a:spcPct val="100000"/>
              </a:lnSpc>
              <a:spcBef>
                <a:spcPts val="0"/>
              </a:spcBef>
              <a:spcAft>
                <a:spcPts val="0"/>
              </a:spcAft>
              <a:buNone/>
            </a:pPr>
            <a:r>
              <a:rPr lang="en" sz="2400">
                <a:latin typeface="Playfair Display Black"/>
                <a:ea typeface="Playfair Display Black"/>
                <a:cs typeface="Playfair Display Black"/>
                <a:sym typeface="Playfair Display Black"/>
              </a:rPr>
              <a:t>PLASTIC WASTE PROFILING</a:t>
            </a:r>
            <a:endParaRPr sz="2400">
              <a:latin typeface="Playfair Display Black"/>
              <a:ea typeface="Playfair Display Black"/>
              <a:cs typeface="Playfair Display Black"/>
              <a:sym typeface="Playfair Display Black"/>
            </a:endParaRPr>
          </a:p>
          <a:p>
            <a:pPr marL="0" lvl="0" indent="0" algn="ctr" rtl="0">
              <a:lnSpc>
                <a:spcPct val="100000"/>
              </a:lnSpc>
              <a:spcBef>
                <a:spcPts val="0"/>
              </a:spcBef>
              <a:spcAft>
                <a:spcPts val="0"/>
              </a:spcAft>
              <a:buNone/>
            </a:pPr>
            <a:r>
              <a:rPr lang="en" sz="2400">
                <a:latin typeface="Playfair Display Black"/>
                <a:ea typeface="Playfair Display Black"/>
                <a:cs typeface="Playfair Display Black"/>
                <a:sym typeface="Playfair Display Black"/>
              </a:rPr>
              <a:t>(</a:t>
            </a:r>
            <a:r>
              <a:rPr lang="en" sz="2400">
                <a:solidFill>
                  <a:srgbClr val="1A1A1A"/>
                </a:solidFill>
                <a:latin typeface="Playfair Display Black"/>
                <a:ea typeface="Playfair Display Black"/>
                <a:cs typeface="Playfair Display Black"/>
                <a:sym typeface="Playfair Display Black"/>
              </a:rPr>
              <a:t>PaperID ICCVBIC - </a:t>
            </a:r>
            <a:r>
              <a:rPr lang="en" sz="2400" b="1">
                <a:solidFill>
                  <a:srgbClr val="1A1A1A"/>
                </a:solidFill>
                <a:latin typeface="Times New Roman"/>
                <a:ea typeface="Times New Roman"/>
                <a:cs typeface="Times New Roman"/>
                <a:sym typeface="Times New Roman"/>
              </a:rPr>
              <a:t>073</a:t>
            </a:r>
            <a:r>
              <a:rPr lang="en" sz="2400">
                <a:latin typeface="Playfair Display Black"/>
                <a:ea typeface="Playfair Display Black"/>
                <a:cs typeface="Playfair Display Black"/>
                <a:sym typeface="Playfair Display Black"/>
              </a:rPr>
              <a:t>)</a:t>
            </a:r>
            <a:endParaRPr sz="2400">
              <a:latin typeface="Playfair Display Black"/>
              <a:ea typeface="Playfair Display Black"/>
              <a:cs typeface="Playfair Display Black"/>
              <a:sym typeface="Playfair Display Black"/>
            </a:endParaRPr>
          </a:p>
        </p:txBody>
      </p:sp>
      <p:sp>
        <p:nvSpPr>
          <p:cNvPr id="55" name="Google Shape;55;p13"/>
          <p:cNvSpPr txBox="1">
            <a:spLocks noGrp="1"/>
          </p:cNvSpPr>
          <p:nvPr>
            <p:ph type="subTitle" idx="1"/>
          </p:nvPr>
        </p:nvSpPr>
        <p:spPr>
          <a:xfrm>
            <a:off x="311700" y="3399900"/>
            <a:ext cx="8520600" cy="174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b="1" u="sng">
                <a:latin typeface="Playfair Display"/>
                <a:ea typeface="Playfair Display"/>
                <a:cs typeface="Playfair Display"/>
                <a:sym typeface="Playfair Display"/>
              </a:rPr>
              <a:t>MEMBERS</a:t>
            </a:r>
            <a:endParaRPr sz="1800" b="1" u="sng">
              <a:latin typeface="Playfair Display"/>
              <a:ea typeface="Playfair Display"/>
              <a:cs typeface="Playfair Display"/>
              <a:sym typeface="Playfair Display"/>
            </a:endParaRPr>
          </a:p>
          <a:p>
            <a:pPr marL="0" lvl="0" indent="0" algn="ctr" rtl="0">
              <a:spcBef>
                <a:spcPts val="0"/>
              </a:spcBef>
              <a:spcAft>
                <a:spcPts val="0"/>
              </a:spcAft>
              <a:buNone/>
            </a:pPr>
            <a:r>
              <a:rPr lang="en" sz="1800" b="1">
                <a:latin typeface="Playfair Display"/>
                <a:ea typeface="Playfair Display"/>
                <a:cs typeface="Playfair Display"/>
                <a:sym typeface="Playfair Display"/>
              </a:rPr>
              <a:t>MAHADEVAN NARAYANAN</a:t>
            </a:r>
            <a:endParaRPr sz="1800" b="1">
              <a:solidFill>
                <a:srgbClr val="666666"/>
              </a:solidFill>
              <a:latin typeface="Playfair Display"/>
              <a:ea typeface="Playfair Display"/>
              <a:cs typeface="Playfair Display"/>
              <a:sym typeface="Playfair Display"/>
            </a:endParaRPr>
          </a:p>
          <a:p>
            <a:pPr marL="0" lvl="0" indent="0" algn="ctr" rtl="0">
              <a:spcBef>
                <a:spcPts val="0"/>
              </a:spcBef>
              <a:spcAft>
                <a:spcPts val="0"/>
              </a:spcAft>
              <a:buNone/>
            </a:pPr>
            <a:r>
              <a:rPr lang="en" sz="1800" b="1">
                <a:latin typeface="Playfair Display"/>
                <a:ea typeface="Playfair Display"/>
                <a:cs typeface="Playfair Display"/>
                <a:sym typeface="Playfair Display"/>
              </a:rPr>
              <a:t>APURVA MHATRE</a:t>
            </a:r>
            <a:endParaRPr sz="1800" b="1">
              <a:latin typeface="Playfair Display"/>
              <a:ea typeface="Playfair Display"/>
              <a:cs typeface="Playfair Display"/>
              <a:sym typeface="Playfair Display"/>
            </a:endParaRPr>
          </a:p>
          <a:p>
            <a:pPr marL="0" lvl="0" indent="0" algn="ctr" rtl="0">
              <a:spcBef>
                <a:spcPts val="0"/>
              </a:spcBef>
              <a:spcAft>
                <a:spcPts val="0"/>
              </a:spcAft>
              <a:buNone/>
            </a:pPr>
            <a:r>
              <a:rPr lang="en" sz="1800" b="1">
                <a:latin typeface="Playfair Display"/>
                <a:ea typeface="Playfair Display"/>
                <a:cs typeface="Playfair Display"/>
                <a:sym typeface="Playfair Display"/>
              </a:rPr>
              <a:t>AJUN NAIR</a:t>
            </a:r>
            <a:endParaRPr sz="1800" b="1">
              <a:latin typeface="Playfair Display"/>
              <a:ea typeface="Playfair Display"/>
              <a:cs typeface="Playfair Display"/>
              <a:sym typeface="Playfair Display"/>
            </a:endParaRPr>
          </a:p>
          <a:p>
            <a:pPr marL="0" lvl="0" indent="0" algn="ctr" rtl="0">
              <a:spcBef>
                <a:spcPts val="0"/>
              </a:spcBef>
              <a:spcAft>
                <a:spcPts val="0"/>
              </a:spcAft>
              <a:buNone/>
            </a:pPr>
            <a:r>
              <a:rPr lang="en" sz="1800" b="1">
                <a:latin typeface="Playfair Display"/>
                <a:ea typeface="Playfair Display"/>
                <a:cs typeface="Playfair Display"/>
                <a:sym typeface="Playfair Display"/>
              </a:rPr>
              <a:t>AKILESH PANICKER</a:t>
            </a:r>
            <a:endParaRPr sz="1800" b="1">
              <a:latin typeface="Playfair Display"/>
              <a:ea typeface="Playfair Display"/>
              <a:cs typeface="Playfair Display"/>
              <a:sym typeface="Playfair Display"/>
            </a:endParaRPr>
          </a:p>
          <a:p>
            <a:pPr marL="0" lvl="0" indent="0" algn="ctr" rtl="0">
              <a:spcBef>
                <a:spcPts val="0"/>
              </a:spcBef>
              <a:spcAft>
                <a:spcPts val="0"/>
              </a:spcAft>
              <a:buNone/>
            </a:pPr>
            <a:r>
              <a:rPr lang="en" sz="1800" b="1">
                <a:latin typeface="Playfair Display"/>
                <a:ea typeface="Playfair Display"/>
                <a:cs typeface="Playfair Display"/>
                <a:sym typeface="Playfair Display"/>
              </a:rPr>
              <a:t>ASHUTOSH DHONDKAR</a:t>
            </a:r>
            <a:endParaRPr sz="1800" b="1">
              <a:latin typeface="Playfair Display"/>
              <a:ea typeface="Playfair Display"/>
              <a:cs typeface="Playfair Display"/>
              <a:sym typeface="Playfair Display"/>
            </a:endParaRPr>
          </a:p>
          <a:p>
            <a:pPr marL="0" lvl="0" indent="0" algn="ctr" rtl="0">
              <a:spcBef>
                <a:spcPts val="0"/>
              </a:spcBef>
              <a:spcAft>
                <a:spcPts val="0"/>
              </a:spcAft>
              <a:buNone/>
            </a:pPr>
            <a:endParaRPr sz="2200">
              <a:latin typeface="Times New Roman"/>
              <a:ea typeface="Times New Roman"/>
              <a:cs typeface="Times New Roman"/>
              <a:sym typeface="Times New Roman"/>
            </a:endParaRPr>
          </a:p>
          <a:p>
            <a:pPr marL="0" lvl="0" indent="0" algn="ctr" rtl="0">
              <a:spcBef>
                <a:spcPts val="0"/>
              </a:spcBef>
              <a:spcAft>
                <a:spcPts val="0"/>
              </a:spcAft>
              <a:buNone/>
            </a:pPr>
            <a:endParaRPr>
              <a:latin typeface="Times New Roman"/>
              <a:ea typeface="Times New Roman"/>
              <a:cs typeface="Times New Roman"/>
              <a:sym typeface="Times New Roman"/>
            </a:endParaRPr>
          </a:p>
        </p:txBody>
      </p:sp>
      <p:pic>
        <p:nvPicPr>
          <p:cNvPr id="56" name="Google Shape;56;p13"/>
          <p:cNvPicPr preferRelativeResize="0"/>
          <p:nvPr/>
        </p:nvPicPr>
        <p:blipFill rotWithShape="1">
          <a:blip r:embed="rId3">
            <a:alphaModFix/>
          </a:blip>
          <a:srcRect r="2752" b="6068"/>
          <a:stretch/>
        </p:blipFill>
        <p:spPr>
          <a:xfrm>
            <a:off x="371700" y="1806975"/>
            <a:ext cx="2724400" cy="1743601"/>
          </a:xfrm>
          <a:prstGeom prst="rect">
            <a:avLst/>
          </a:prstGeom>
          <a:noFill/>
          <a:ln w="9525" cap="flat" cmpd="sng">
            <a:solidFill>
              <a:srgbClr val="000000"/>
            </a:solidFill>
            <a:prstDash val="solid"/>
            <a:round/>
            <a:headEnd type="none" w="sm" len="sm"/>
            <a:tailEnd type="none" w="sm" len="sm"/>
          </a:ln>
        </p:spPr>
      </p:pic>
      <p:pic>
        <p:nvPicPr>
          <p:cNvPr id="57" name="Google Shape;57;p13"/>
          <p:cNvPicPr preferRelativeResize="0"/>
          <p:nvPr/>
        </p:nvPicPr>
        <p:blipFill rotWithShape="1">
          <a:blip r:embed="rId4">
            <a:alphaModFix/>
          </a:blip>
          <a:srcRect l="3572" t="5663" r="4363" b="6401"/>
          <a:stretch/>
        </p:blipFill>
        <p:spPr>
          <a:xfrm>
            <a:off x="6047625" y="1776625"/>
            <a:ext cx="2724400" cy="177395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2"/>
          <p:cNvSpPr txBox="1">
            <a:spLocks noGrp="1"/>
          </p:cNvSpPr>
          <p:nvPr>
            <p:ph type="title"/>
          </p:nvPr>
        </p:nvSpPr>
        <p:spPr>
          <a:xfrm>
            <a:off x="301654"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DATA COLLECTION</a:t>
            </a:r>
            <a:endParaRPr b="1">
              <a:latin typeface="Playfair Display"/>
              <a:ea typeface="Playfair Display"/>
              <a:cs typeface="Playfair Display"/>
              <a:sym typeface="Playfair Display"/>
            </a:endParaRPr>
          </a:p>
        </p:txBody>
      </p:sp>
      <p:sp>
        <p:nvSpPr>
          <p:cNvPr id="111" name="Google Shape;111;p22"/>
          <p:cNvSpPr txBox="1">
            <a:spLocks noGrp="1"/>
          </p:cNvSpPr>
          <p:nvPr>
            <p:ph type="body" idx="1"/>
          </p:nvPr>
        </p:nvSpPr>
        <p:spPr>
          <a:xfrm>
            <a:off x="311700" y="1152475"/>
            <a:ext cx="8520600" cy="3592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solidFill>
                  <a:srgbClr val="222222"/>
                </a:solidFill>
                <a:highlight>
                  <a:srgbClr val="FFFFFF"/>
                </a:highlight>
                <a:latin typeface="Playfair Display"/>
                <a:ea typeface="Playfair Display"/>
                <a:cs typeface="Playfair Display"/>
                <a:sym typeface="Playfair Display"/>
              </a:rPr>
              <a:t>Main goal was to target the most commonly found plastic waste lying in public areas which are produced by the MNCs</a:t>
            </a:r>
            <a:endParaRPr>
              <a:solidFill>
                <a:srgbClr val="222222"/>
              </a:solidFill>
              <a:highlight>
                <a:srgbClr val="FFFFFF"/>
              </a:highlight>
              <a:latin typeface="Playfair Display"/>
              <a:ea typeface="Playfair Display"/>
              <a:cs typeface="Playfair Display"/>
              <a:sym typeface="Playfair Display"/>
            </a:endParaRPr>
          </a:p>
        </p:txBody>
      </p:sp>
      <p:sp>
        <p:nvSpPr>
          <p:cNvPr id="112" name="Google Shape;112;p22"/>
          <p:cNvSpPr/>
          <p:nvPr/>
        </p:nvSpPr>
        <p:spPr>
          <a:xfrm>
            <a:off x="1089175" y="3464125"/>
            <a:ext cx="2740500" cy="102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WEB SCRAPING</a:t>
            </a:r>
            <a:endParaRPr b="1">
              <a:latin typeface="Playfair Display"/>
              <a:ea typeface="Playfair Display"/>
              <a:cs typeface="Playfair Display"/>
              <a:sym typeface="Playfair Display"/>
            </a:endParaRPr>
          </a:p>
        </p:txBody>
      </p:sp>
      <p:sp>
        <p:nvSpPr>
          <p:cNvPr id="113" name="Google Shape;113;p22"/>
          <p:cNvSpPr/>
          <p:nvPr/>
        </p:nvSpPr>
        <p:spPr>
          <a:xfrm>
            <a:off x="5293025" y="3464100"/>
            <a:ext cx="2740500" cy="102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MANUAL </a:t>
            </a:r>
            <a:endParaRPr b="1">
              <a:latin typeface="Playfair Display"/>
              <a:ea typeface="Playfair Display"/>
              <a:cs typeface="Playfair Display"/>
              <a:sym typeface="Playfair Display"/>
            </a:endParaRPr>
          </a:p>
        </p:txBody>
      </p:sp>
      <p:sp>
        <p:nvSpPr>
          <p:cNvPr id="114" name="Google Shape;114;p22"/>
          <p:cNvSpPr/>
          <p:nvPr/>
        </p:nvSpPr>
        <p:spPr>
          <a:xfrm>
            <a:off x="3091950" y="2057850"/>
            <a:ext cx="2740500" cy="10278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 DATA COLLECTION</a:t>
            </a:r>
            <a:endParaRPr b="1">
              <a:latin typeface="Playfair Display"/>
              <a:ea typeface="Playfair Display"/>
              <a:cs typeface="Playfair Display"/>
              <a:sym typeface="Playfair Display"/>
            </a:endParaRPr>
          </a:p>
        </p:txBody>
      </p:sp>
      <p:cxnSp>
        <p:nvCxnSpPr>
          <p:cNvPr id="115" name="Google Shape;115;p22"/>
          <p:cNvCxnSpPr>
            <a:stCxn id="114" idx="3"/>
          </p:cNvCxnSpPr>
          <p:nvPr/>
        </p:nvCxnSpPr>
        <p:spPr>
          <a:xfrm flipH="1">
            <a:off x="2763987" y="2935132"/>
            <a:ext cx="729300" cy="542100"/>
          </a:xfrm>
          <a:prstGeom prst="straightConnector1">
            <a:avLst/>
          </a:prstGeom>
          <a:noFill/>
          <a:ln w="9525" cap="flat" cmpd="sng">
            <a:solidFill>
              <a:schemeClr val="dk2"/>
            </a:solidFill>
            <a:prstDash val="solid"/>
            <a:round/>
            <a:headEnd type="none" w="med" len="med"/>
            <a:tailEnd type="triangle" w="med" len="med"/>
          </a:ln>
        </p:spPr>
      </p:cxnSp>
      <p:cxnSp>
        <p:nvCxnSpPr>
          <p:cNvPr id="116" name="Google Shape;116;p22"/>
          <p:cNvCxnSpPr>
            <a:stCxn id="114" idx="5"/>
          </p:cNvCxnSpPr>
          <p:nvPr/>
        </p:nvCxnSpPr>
        <p:spPr>
          <a:xfrm>
            <a:off x="5431113" y="2935132"/>
            <a:ext cx="642000" cy="579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layfair Display"/>
                <a:ea typeface="Playfair Display"/>
                <a:cs typeface="Playfair Display"/>
                <a:sym typeface="Playfair Display"/>
              </a:rPr>
              <a:t>WEB SCRAPING</a:t>
            </a:r>
            <a:endParaRPr sz="2400" b="1">
              <a:latin typeface="Playfair Display"/>
              <a:ea typeface="Playfair Display"/>
              <a:cs typeface="Playfair Display"/>
              <a:sym typeface="Playfair Display"/>
            </a:endParaRPr>
          </a:p>
        </p:txBody>
      </p:sp>
      <p:sp>
        <p:nvSpPr>
          <p:cNvPr id="122" name="Google Shape;122;p23"/>
          <p:cNvSpPr txBox="1">
            <a:spLocks noGrp="1"/>
          </p:cNvSpPr>
          <p:nvPr>
            <p:ph type="body" idx="1"/>
          </p:nvPr>
        </p:nvSpPr>
        <p:spPr>
          <a:xfrm>
            <a:off x="311700" y="1082150"/>
            <a:ext cx="8165700" cy="2333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Playfair Display"/>
              <a:buChar char="●"/>
            </a:pPr>
            <a:r>
              <a:rPr lang="en">
                <a:latin typeface="Playfair Display"/>
                <a:ea typeface="Playfair Display"/>
                <a:cs typeface="Playfair Display"/>
                <a:sym typeface="Playfair Display"/>
              </a:rPr>
              <a:t>Web scraping is a technique used to extract large amount of data from websites and store it in local folders(in .xml,.xlsx,etc.),database,etc.</a:t>
            </a:r>
            <a:endParaRPr sz="1800">
              <a:latin typeface="Playfair Display"/>
              <a:ea typeface="Playfair Display"/>
              <a:cs typeface="Playfair Display"/>
              <a:sym typeface="Playfair Display"/>
            </a:endParaRPr>
          </a:p>
        </p:txBody>
      </p:sp>
      <p:pic>
        <p:nvPicPr>
          <p:cNvPr id="123" name="Google Shape;123;p23"/>
          <p:cNvPicPr preferRelativeResize="0"/>
          <p:nvPr/>
        </p:nvPicPr>
        <p:blipFill>
          <a:blip r:embed="rId3">
            <a:alphaModFix/>
          </a:blip>
          <a:stretch>
            <a:fillRect/>
          </a:stretch>
        </p:blipFill>
        <p:spPr>
          <a:xfrm>
            <a:off x="5665875" y="2007725"/>
            <a:ext cx="3166425" cy="1942650"/>
          </a:xfrm>
          <a:prstGeom prst="rect">
            <a:avLst/>
          </a:prstGeom>
          <a:noFill/>
          <a:ln>
            <a:noFill/>
          </a:ln>
        </p:spPr>
      </p:pic>
      <p:sp>
        <p:nvSpPr>
          <p:cNvPr id="124" name="Google Shape;124;p23"/>
          <p:cNvSpPr txBox="1"/>
          <p:nvPr/>
        </p:nvSpPr>
        <p:spPr>
          <a:xfrm>
            <a:off x="311700" y="2084600"/>
            <a:ext cx="5284800" cy="2086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Most commonly used tools for web scraping in Python are :</a:t>
            </a:r>
            <a:endParaRPr sz="1800">
              <a:solidFill>
                <a:schemeClr val="dk2"/>
              </a:solidFill>
              <a:latin typeface="Playfair Display"/>
              <a:ea typeface="Playfair Display"/>
              <a:cs typeface="Playfair Display"/>
              <a:sym typeface="Playfair Display"/>
            </a:endParaRPr>
          </a:p>
          <a:p>
            <a:pPr marL="914400" lvl="1" indent="-342900" algn="l" rtl="0">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Beautiful Soup(bs</a:t>
            </a:r>
            <a:r>
              <a:rPr lang="en" sz="1800">
                <a:solidFill>
                  <a:schemeClr val="dk2"/>
                </a:solidFill>
                <a:latin typeface="Times New Roman"/>
                <a:ea typeface="Times New Roman"/>
                <a:cs typeface="Times New Roman"/>
                <a:sym typeface="Times New Roman"/>
              </a:rPr>
              <a:t>4</a:t>
            </a:r>
            <a:r>
              <a:rPr lang="en" sz="1800">
                <a:solidFill>
                  <a:schemeClr val="dk2"/>
                </a:solidFill>
                <a:latin typeface="Playfair Display"/>
                <a:ea typeface="Playfair Display"/>
                <a:cs typeface="Playfair Display"/>
                <a:sym typeface="Playfair Display"/>
              </a:rPr>
              <a:t>)</a:t>
            </a:r>
            <a:endParaRPr sz="1800">
              <a:solidFill>
                <a:schemeClr val="dk2"/>
              </a:solidFill>
              <a:latin typeface="Playfair Display"/>
              <a:ea typeface="Playfair Display"/>
              <a:cs typeface="Playfair Display"/>
              <a:sym typeface="Playfair Display"/>
            </a:endParaRPr>
          </a:p>
          <a:p>
            <a:pPr marL="914400" lvl="1" indent="-342900" algn="l" rtl="0">
              <a:lnSpc>
                <a:spcPct val="115000"/>
              </a:lnSpc>
              <a:spcBef>
                <a:spcPts val="0"/>
              </a:spcBef>
              <a:spcAft>
                <a:spcPts val="0"/>
              </a:spcAft>
              <a:buClr>
                <a:schemeClr val="dk2"/>
              </a:buClr>
              <a:buSzPts val="1800"/>
              <a:buFont typeface="Playfair Display"/>
              <a:buChar char="○"/>
            </a:pPr>
            <a:r>
              <a:rPr lang="en" sz="1800">
                <a:solidFill>
                  <a:schemeClr val="dk2"/>
                </a:solidFill>
                <a:latin typeface="Playfair Display"/>
                <a:ea typeface="Playfair Display"/>
                <a:cs typeface="Playfair Display"/>
                <a:sym typeface="Playfair Display"/>
              </a:rPr>
              <a:t>Scrapy(spider object is used to crawl through web pages and extract information)</a:t>
            </a:r>
            <a:endParaRPr sz="1800">
              <a:solidFill>
                <a:schemeClr val="dk2"/>
              </a:solidFill>
              <a:latin typeface="Playfair Display"/>
              <a:ea typeface="Playfair Display"/>
              <a:cs typeface="Playfair Display"/>
              <a:sym typeface="Playfair Display"/>
            </a:endParaRPr>
          </a:p>
          <a:p>
            <a:pPr marL="0" lvl="0" indent="0" algn="l" rtl="0">
              <a:spcBef>
                <a:spcPts val="16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layfair Display"/>
                <a:ea typeface="Playfair Display"/>
                <a:cs typeface="Playfair Display"/>
                <a:sym typeface="Playfair Display"/>
              </a:rPr>
              <a:t>MANUAL</a:t>
            </a:r>
            <a:endParaRPr sz="2400" b="1">
              <a:latin typeface="Playfair Display"/>
              <a:ea typeface="Playfair Display"/>
              <a:cs typeface="Playfair Display"/>
              <a:sym typeface="Playfair Display"/>
            </a:endParaRPr>
          </a:p>
        </p:txBody>
      </p:sp>
      <p:sp>
        <p:nvSpPr>
          <p:cNvPr id="130" name="Google Shape;130;p24"/>
          <p:cNvSpPr txBox="1">
            <a:spLocks noGrp="1"/>
          </p:cNvSpPr>
          <p:nvPr>
            <p:ph type="body" idx="1"/>
          </p:nvPr>
        </p:nvSpPr>
        <p:spPr>
          <a:xfrm>
            <a:off x="311700" y="1152475"/>
            <a:ext cx="61950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Playfair Display"/>
              <a:buChar char="●"/>
            </a:pPr>
            <a:r>
              <a:rPr lang="en">
                <a:latin typeface="Playfair Display"/>
                <a:ea typeface="Playfair Display"/>
                <a:cs typeface="Playfair Display"/>
                <a:sym typeface="Playfair Display"/>
              </a:rPr>
              <a:t>For building a robust model the training data must resemble to images of plastic waste found in a real life scenario</a:t>
            </a:r>
            <a:endParaRPr>
              <a:latin typeface="Playfair Display"/>
              <a:ea typeface="Playfair Display"/>
              <a:cs typeface="Playfair Display"/>
              <a:sym typeface="Playfair Display"/>
            </a:endParaRPr>
          </a:p>
          <a:p>
            <a:pPr marL="457200" lvl="0" indent="-342900" algn="l" rtl="0">
              <a:lnSpc>
                <a:spcPct val="150000"/>
              </a:lnSpc>
              <a:spcBef>
                <a:spcPts val="0"/>
              </a:spcBef>
              <a:spcAft>
                <a:spcPts val="0"/>
              </a:spcAft>
              <a:buSzPts val="1800"/>
              <a:buFont typeface="Playfair Display"/>
              <a:buChar char="●"/>
            </a:pPr>
            <a:r>
              <a:rPr lang="en">
                <a:latin typeface="Playfair Display"/>
                <a:ea typeface="Playfair Display"/>
                <a:cs typeface="Playfair Display"/>
                <a:sym typeface="Playfair Display"/>
              </a:rPr>
              <a:t>This include torn or dis-colored logos, crumbled plastic waste and distorted images with different background where people may find plastic waste</a:t>
            </a:r>
            <a:endParaRPr>
              <a:latin typeface="Playfair Display"/>
              <a:ea typeface="Playfair Display"/>
              <a:cs typeface="Playfair Display"/>
              <a:sym typeface="Playfair Display"/>
            </a:endParaRPr>
          </a:p>
          <a:p>
            <a:pPr marL="457200" lvl="0" indent="-342900" algn="l" rtl="0">
              <a:lnSpc>
                <a:spcPct val="150000"/>
              </a:lnSpc>
              <a:spcBef>
                <a:spcPts val="0"/>
              </a:spcBef>
              <a:spcAft>
                <a:spcPts val="0"/>
              </a:spcAft>
              <a:buSzPts val="1800"/>
              <a:buFont typeface="Playfair Display"/>
              <a:buChar char="●"/>
            </a:pPr>
            <a:r>
              <a:rPr lang="en">
                <a:solidFill>
                  <a:srgbClr val="222222"/>
                </a:solidFill>
                <a:latin typeface="Playfair Display"/>
                <a:ea typeface="Playfair Display"/>
                <a:cs typeface="Playfair Display"/>
                <a:sym typeface="Playfair Display"/>
              </a:rPr>
              <a:t>More than </a:t>
            </a:r>
            <a:r>
              <a:rPr lang="en">
                <a:solidFill>
                  <a:srgbClr val="222222"/>
                </a:solidFill>
                <a:latin typeface="Times New Roman"/>
                <a:ea typeface="Times New Roman"/>
                <a:cs typeface="Times New Roman"/>
                <a:sym typeface="Times New Roman"/>
              </a:rPr>
              <a:t>200</a:t>
            </a:r>
            <a:r>
              <a:rPr lang="en">
                <a:solidFill>
                  <a:srgbClr val="222222"/>
                </a:solidFill>
                <a:latin typeface="Playfair Display"/>
                <a:ea typeface="Playfair Display"/>
                <a:cs typeface="Playfair Display"/>
                <a:sym typeface="Playfair Display"/>
              </a:rPr>
              <a:t> images of each brand were collected</a:t>
            </a:r>
            <a:endParaRPr>
              <a:solidFill>
                <a:srgbClr val="222222"/>
              </a:solidFill>
              <a:latin typeface="Playfair Display"/>
              <a:ea typeface="Playfair Display"/>
              <a:cs typeface="Playfair Display"/>
              <a:sym typeface="Playfair Display"/>
            </a:endParaRPr>
          </a:p>
          <a:p>
            <a:pPr marL="457200" lvl="0" indent="-342900" algn="l" rtl="0">
              <a:lnSpc>
                <a:spcPct val="150000"/>
              </a:lnSpc>
              <a:spcBef>
                <a:spcPts val="0"/>
              </a:spcBef>
              <a:spcAft>
                <a:spcPts val="0"/>
              </a:spcAft>
              <a:buSzPts val="1800"/>
              <a:buFont typeface="Playfair Display"/>
              <a:buChar char="●"/>
            </a:pPr>
            <a:r>
              <a:rPr lang="en">
                <a:latin typeface="Playfair Display"/>
                <a:ea typeface="Playfair Display"/>
                <a:cs typeface="Playfair Display"/>
                <a:sym typeface="Playfair Display"/>
              </a:rPr>
              <a:t>A total of more than </a:t>
            </a:r>
            <a:r>
              <a:rPr lang="en">
                <a:latin typeface="Times New Roman"/>
                <a:ea typeface="Times New Roman"/>
                <a:cs typeface="Times New Roman"/>
                <a:sym typeface="Times New Roman"/>
              </a:rPr>
              <a:t>1800</a:t>
            </a:r>
            <a:r>
              <a:rPr lang="en">
                <a:latin typeface="Playfair Display"/>
                <a:ea typeface="Playfair Display"/>
                <a:cs typeface="Playfair Display"/>
                <a:sym typeface="Playfair Display"/>
              </a:rPr>
              <a:t> images were collected </a:t>
            </a:r>
            <a:endParaRPr>
              <a:latin typeface="Playfair Display"/>
              <a:ea typeface="Playfair Display"/>
              <a:cs typeface="Playfair Display"/>
              <a:sym typeface="Playfair Display"/>
            </a:endParaRPr>
          </a:p>
        </p:txBody>
      </p:sp>
      <p:pic>
        <p:nvPicPr>
          <p:cNvPr id="131" name="Google Shape;131;p24"/>
          <p:cNvPicPr preferRelativeResize="0"/>
          <p:nvPr/>
        </p:nvPicPr>
        <p:blipFill>
          <a:blip r:embed="rId3">
            <a:alphaModFix/>
          </a:blip>
          <a:stretch>
            <a:fillRect/>
          </a:stretch>
        </p:blipFill>
        <p:spPr>
          <a:xfrm>
            <a:off x="6742550" y="1394300"/>
            <a:ext cx="2218400" cy="251999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DATA AUGMENTATION</a:t>
            </a:r>
            <a:endParaRPr b="1">
              <a:latin typeface="Playfair Display"/>
              <a:ea typeface="Playfair Display"/>
              <a:cs typeface="Playfair Display"/>
              <a:sym typeface="Playfair Display"/>
            </a:endParaRPr>
          </a:p>
        </p:txBody>
      </p:sp>
      <p:sp>
        <p:nvSpPr>
          <p:cNvPr id="137" name="Google Shape;137;p25"/>
          <p:cNvSpPr txBox="1">
            <a:spLocks noGrp="1"/>
          </p:cNvSpPr>
          <p:nvPr>
            <p:ph type="body" idx="1"/>
          </p:nvPr>
        </p:nvSpPr>
        <p:spPr>
          <a:xfrm>
            <a:off x="311700" y="1152475"/>
            <a:ext cx="8520600" cy="384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latin typeface="Playfair Display"/>
                <a:ea typeface="Playfair Display"/>
                <a:cs typeface="Playfair Display"/>
                <a:sym typeface="Playfair Display"/>
              </a:rPr>
              <a:t>A powerful technique that allows to significantly increase the diversity and quantity of data. These data augmentation techniques increase size of the relevant dataset 4-5 times the original number of dataset</a:t>
            </a:r>
            <a:endParaRPr>
              <a:solidFill>
                <a:srgbClr val="222222"/>
              </a:solidFill>
              <a:latin typeface="Playfair Display"/>
              <a:ea typeface="Playfair Display"/>
              <a:cs typeface="Playfair Display"/>
              <a:sym typeface="Playfair Display"/>
            </a:endParaRPr>
          </a:p>
          <a:p>
            <a:pPr marL="457200" lvl="0" indent="-342900" algn="l" rtl="0">
              <a:lnSpc>
                <a:spcPct val="107000"/>
              </a:lnSpc>
              <a:spcBef>
                <a:spcPts val="1600"/>
              </a:spcBef>
              <a:spcAft>
                <a:spcPts val="0"/>
              </a:spcAft>
              <a:buClr>
                <a:schemeClr val="dk1"/>
              </a:buClr>
              <a:buSzPts val="1800"/>
              <a:buFont typeface="Playfair Display"/>
              <a:buChar char="●"/>
            </a:pPr>
            <a:r>
              <a:rPr lang="en" b="1">
                <a:solidFill>
                  <a:schemeClr val="dk1"/>
                </a:solidFill>
                <a:latin typeface="Playfair Display"/>
                <a:ea typeface="Playfair Display"/>
                <a:cs typeface="Playfair Display"/>
                <a:sym typeface="Playfair Display"/>
              </a:rPr>
              <a:t>Flip</a:t>
            </a:r>
            <a:endParaRPr b="1">
              <a:solidFill>
                <a:schemeClr val="dk1"/>
              </a:solidFill>
              <a:latin typeface="Playfair Display"/>
              <a:ea typeface="Playfair Display"/>
              <a:cs typeface="Playfair Display"/>
              <a:sym typeface="Playfair Display"/>
            </a:endParaRPr>
          </a:p>
          <a:p>
            <a:pPr marL="0" lvl="0" indent="0" algn="l" rtl="0">
              <a:spcBef>
                <a:spcPts val="1100"/>
              </a:spcBef>
              <a:spcAft>
                <a:spcPts val="0"/>
              </a:spcAft>
              <a:buNone/>
            </a:pPr>
            <a:r>
              <a:rPr lang="en">
                <a:solidFill>
                  <a:schemeClr val="dk1"/>
                </a:solidFill>
                <a:latin typeface="Playfair Display"/>
                <a:ea typeface="Playfair Display"/>
                <a:cs typeface="Playfair Display"/>
                <a:sym typeface="Playfair Display"/>
              </a:rPr>
              <a:t>Flipping images horizontally and vertically</a:t>
            </a: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Clr>
                <a:schemeClr val="dk1"/>
              </a:buClr>
              <a:buSzPts val="1100"/>
              <a:buFont typeface="Arial"/>
              <a:buNone/>
            </a:pPr>
            <a:endParaRPr>
              <a:solidFill>
                <a:schemeClr val="dk1"/>
              </a:solidFill>
              <a:latin typeface="Playfair Display"/>
              <a:ea typeface="Playfair Display"/>
              <a:cs typeface="Playfair Display"/>
              <a:sym typeface="Playfair Display"/>
            </a:endParaRPr>
          </a:p>
          <a:p>
            <a:pPr marL="0" lvl="0" indent="0" algn="l" rtl="0">
              <a:spcBef>
                <a:spcPts val="1200"/>
              </a:spcBef>
              <a:spcAft>
                <a:spcPts val="1600"/>
              </a:spcAft>
              <a:buNone/>
            </a:pPr>
            <a:r>
              <a:rPr lang="en">
                <a:solidFill>
                  <a:srgbClr val="222222"/>
                </a:solidFill>
                <a:latin typeface="Playfair Display"/>
                <a:ea typeface="Playfair Display"/>
                <a:cs typeface="Playfair Display"/>
                <a:sym typeface="Playfair Display"/>
              </a:rPr>
              <a:t>            HORIZONTAL FLIP                                           VERTICAL FLIP</a:t>
            </a:r>
            <a:endParaRPr>
              <a:solidFill>
                <a:srgbClr val="222222"/>
              </a:solidFill>
              <a:latin typeface="Playfair Display"/>
              <a:ea typeface="Playfair Display"/>
              <a:cs typeface="Playfair Display"/>
              <a:sym typeface="Playfair Display"/>
            </a:endParaRPr>
          </a:p>
        </p:txBody>
      </p:sp>
      <p:pic>
        <p:nvPicPr>
          <p:cNvPr id="138" name="Google Shape;138;p25"/>
          <p:cNvPicPr preferRelativeResize="0"/>
          <p:nvPr/>
        </p:nvPicPr>
        <p:blipFill rotWithShape="1">
          <a:blip r:embed="rId3">
            <a:alphaModFix/>
          </a:blip>
          <a:srcRect/>
          <a:stretch/>
        </p:blipFill>
        <p:spPr>
          <a:xfrm>
            <a:off x="655600" y="3210050"/>
            <a:ext cx="1433201" cy="1254724"/>
          </a:xfrm>
          <a:prstGeom prst="rect">
            <a:avLst/>
          </a:prstGeom>
          <a:noFill/>
          <a:ln>
            <a:noFill/>
          </a:ln>
        </p:spPr>
      </p:pic>
      <p:pic>
        <p:nvPicPr>
          <p:cNvPr id="139" name="Google Shape;139;p25"/>
          <p:cNvPicPr preferRelativeResize="0"/>
          <p:nvPr/>
        </p:nvPicPr>
        <p:blipFill>
          <a:blip r:embed="rId4">
            <a:alphaModFix/>
          </a:blip>
          <a:stretch>
            <a:fillRect/>
          </a:stretch>
        </p:blipFill>
        <p:spPr>
          <a:xfrm>
            <a:off x="2218575" y="3210050"/>
            <a:ext cx="1433201" cy="1254724"/>
          </a:xfrm>
          <a:prstGeom prst="rect">
            <a:avLst/>
          </a:prstGeom>
          <a:noFill/>
          <a:ln>
            <a:noFill/>
          </a:ln>
        </p:spPr>
      </p:pic>
      <p:pic>
        <p:nvPicPr>
          <p:cNvPr id="140" name="Google Shape;140;p25"/>
          <p:cNvPicPr preferRelativeResize="0"/>
          <p:nvPr/>
        </p:nvPicPr>
        <p:blipFill rotWithShape="1">
          <a:blip r:embed="rId5">
            <a:alphaModFix/>
          </a:blip>
          <a:srcRect l="3348" t="7617" r="3105" b="8030"/>
          <a:stretch/>
        </p:blipFill>
        <p:spPr>
          <a:xfrm>
            <a:off x="4684925" y="3210050"/>
            <a:ext cx="1635999" cy="1016302"/>
          </a:xfrm>
          <a:prstGeom prst="rect">
            <a:avLst/>
          </a:prstGeom>
          <a:noFill/>
          <a:ln>
            <a:noFill/>
          </a:ln>
        </p:spPr>
      </p:pic>
      <p:pic>
        <p:nvPicPr>
          <p:cNvPr id="141" name="Google Shape;141;p25"/>
          <p:cNvPicPr preferRelativeResize="0"/>
          <p:nvPr/>
        </p:nvPicPr>
        <p:blipFill rotWithShape="1">
          <a:blip r:embed="rId6">
            <a:alphaModFix/>
          </a:blip>
          <a:srcRect l="2283" t="10598" r="2965" b="10605"/>
          <a:stretch/>
        </p:blipFill>
        <p:spPr>
          <a:xfrm>
            <a:off x="6683500" y="3272000"/>
            <a:ext cx="1707226" cy="8970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6"/>
          <p:cNvSpPr txBox="1">
            <a:spLocks noGrp="1"/>
          </p:cNvSpPr>
          <p:nvPr>
            <p:ph type="body" idx="1"/>
          </p:nvPr>
        </p:nvSpPr>
        <p:spPr>
          <a:xfrm>
            <a:off x="311700" y="315825"/>
            <a:ext cx="8520600" cy="4747200"/>
          </a:xfrm>
          <a:prstGeom prst="rect">
            <a:avLst/>
          </a:prstGeom>
        </p:spPr>
        <p:txBody>
          <a:bodyPr spcFirstLastPara="1" wrap="square" lIns="91425" tIns="91425" rIns="91425" bIns="91425" anchor="t" anchorCtr="0">
            <a:noAutofit/>
          </a:bodyPr>
          <a:lstStyle/>
          <a:p>
            <a:pPr marL="457200" lvl="0" indent="-342900" algn="l" rtl="0">
              <a:lnSpc>
                <a:spcPct val="107000"/>
              </a:lnSpc>
              <a:spcBef>
                <a:spcPts val="0"/>
              </a:spcBef>
              <a:spcAft>
                <a:spcPts val="0"/>
              </a:spcAft>
              <a:buClr>
                <a:schemeClr val="dk1"/>
              </a:buClr>
              <a:buSzPts val="1800"/>
              <a:buFont typeface="Playfair Display"/>
              <a:buChar char="●"/>
            </a:pPr>
            <a:r>
              <a:rPr lang="en" b="1">
                <a:solidFill>
                  <a:schemeClr val="dk1"/>
                </a:solidFill>
                <a:latin typeface="Playfair Display"/>
                <a:ea typeface="Playfair Display"/>
                <a:cs typeface="Playfair Display"/>
                <a:sym typeface="Playfair Display"/>
              </a:rPr>
              <a:t>Rotation</a:t>
            </a:r>
            <a:endParaRPr b="1">
              <a:solidFill>
                <a:schemeClr val="dk1"/>
              </a:solidFill>
              <a:latin typeface="Playfair Display"/>
              <a:ea typeface="Playfair Display"/>
              <a:cs typeface="Playfair Display"/>
              <a:sym typeface="Playfair Display"/>
            </a:endParaRPr>
          </a:p>
          <a:p>
            <a:pPr marL="0" lvl="0" indent="0" algn="l" rtl="0">
              <a:spcBef>
                <a:spcPts val="1100"/>
              </a:spcBef>
              <a:spcAft>
                <a:spcPts val="0"/>
              </a:spcAft>
              <a:buNone/>
            </a:pPr>
            <a:r>
              <a:rPr lang="en">
                <a:solidFill>
                  <a:schemeClr val="dk1"/>
                </a:solidFill>
                <a:latin typeface="Playfair Display"/>
                <a:ea typeface="Playfair Display"/>
                <a:cs typeface="Playfair Display"/>
                <a:sym typeface="Playfair Display"/>
              </a:rPr>
              <a:t>It involves simple rotation of the image by 90 degrees</a:t>
            </a: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None/>
            </a:pPr>
            <a:endParaRPr>
              <a:solidFill>
                <a:schemeClr val="dk1"/>
              </a:solidFill>
              <a:latin typeface="Playfair Display"/>
              <a:ea typeface="Playfair Display"/>
              <a:cs typeface="Playfair Display"/>
              <a:sym typeface="Playfair Display"/>
            </a:endParaRPr>
          </a:p>
          <a:p>
            <a:pPr marL="0" lvl="0" indent="0" algn="l" rtl="0">
              <a:spcBef>
                <a:spcPts val="1200"/>
              </a:spcBef>
              <a:spcAft>
                <a:spcPts val="0"/>
              </a:spcAft>
              <a:buClr>
                <a:schemeClr val="dk1"/>
              </a:buClr>
              <a:buSzPts val="1100"/>
              <a:buFont typeface="Arial"/>
              <a:buNone/>
            </a:pPr>
            <a:endParaRPr>
              <a:solidFill>
                <a:schemeClr val="dk1"/>
              </a:solidFill>
              <a:latin typeface="Playfair Display"/>
              <a:ea typeface="Playfair Display"/>
              <a:cs typeface="Playfair Display"/>
              <a:sym typeface="Playfair Display"/>
            </a:endParaRPr>
          </a:p>
          <a:p>
            <a:pPr marL="457200" lvl="0" indent="-342900" algn="l" rtl="0">
              <a:lnSpc>
                <a:spcPct val="107000"/>
              </a:lnSpc>
              <a:spcBef>
                <a:spcPts val="1200"/>
              </a:spcBef>
              <a:spcAft>
                <a:spcPts val="0"/>
              </a:spcAft>
              <a:buClr>
                <a:schemeClr val="dk1"/>
              </a:buClr>
              <a:buSzPts val="1800"/>
              <a:buFont typeface="Playfair Display"/>
              <a:buChar char="●"/>
            </a:pPr>
            <a:r>
              <a:rPr lang="en" b="1">
                <a:solidFill>
                  <a:schemeClr val="dk1"/>
                </a:solidFill>
                <a:latin typeface="Playfair Display"/>
                <a:ea typeface="Playfair Display"/>
                <a:cs typeface="Playfair Display"/>
                <a:sym typeface="Playfair Display"/>
              </a:rPr>
              <a:t>Cropping</a:t>
            </a:r>
            <a:endParaRPr b="1">
              <a:solidFill>
                <a:schemeClr val="dk1"/>
              </a:solidFill>
              <a:latin typeface="Playfair Display"/>
              <a:ea typeface="Playfair Display"/>
              <a:cs typeface="Playfair Display"/>
              <a:sym typeface="Playfair Display"/>
            </a:endParaRPr>
          </a:p>
          <a:p>
            <a:pPr marL="0" lvl="0" indent="0" algn="l" rtl="0">
              <a:spcBef>
                <a:spcPts val="1100"/>
              </a:spcBef>
              <a:spcAft>
                <a:spcPts val="0"/>
              </a:spcAft>
              <a:buNone/>
            </a:pPr>
            <a:r>
              <a:rPr lang="en">
                <a:solidFill>
                  <a:srgbClr val="222222"/>
                </a:solidFill>
                <a:latin typeface="Playfair Display"/>
                <a:ea typeface="Playfair Display"/>
                <a:cs typeface="Playfair Display"/>
                <a:sym typeface="Playfair Display"/>
              </a:rPr>
              <a:t>Some portion of the image is cropped and then resized to the size of original image also known as random cropping</a:t>
            </a:r>
            <a:endParaRPr>
              <a:solidFill>
                <a:srgbClr val="222222"/>
              </a:solidFill>
              <a:latin typeface="Playfair Display"/>
              <a:ea typeface="Playfair Display"/>
              <a:cs typeface="Playfair Display"/>
              <a:sym typeface="Playfair Display"/>
            </a:endParaRPr>
          </a:p>
          <a:p>
            <a:pPr marL="0" lvl="0" indent="0" algn="l" rtl="0">
              <a:spcBef>
                <a:spcPts val="1600"/>
              </a:spcBef>
              <a:spcAft>
                <a:spcPts val="1600"/>
              </a:spcAft>
              <a:buClr>
                <a:schemeClr val="dk1"/>
              </a:buClr>
              <a:buSzPts val="1100"/>
              <a:buFont typeface="Arial"/>
              <a:buNone/>
            </a:pPr>
            <a:endParaRPr>
              <a:solidFill>
                <a:srgbClr val="222222"/>
              </a:solidFill>
              <a:latin typeface="Playfair Display"/>
              <a:ea typeface="Playfair Display"/>
              <a:cs typeface="Playfair Display"/>
              <a:sym typeface="Playfair Display"/>
            </a:endParaRPr>
          </a:p>
        </p:txBody>
      </p:sp>
      <p:pic>
        <p:nvPicPr>
          <p:cNvPr id="147" name="Google Shape;147;p26"/>
          <p:cNvPicPr preferRelativeResize="0"/>
          <p:nvPr/>
        </p:nvPicPr>
        <p:blipFill>
          <a:blip r:embed="rId3">
            <a:alphaModFix/>
          </a:blip>
          <a:stretch>
            <a:fillRect/>
          </a:stretch>
        </p:blipFill>
        <p:spPr>
          <a:xfrm>
            <a:off x="1993000" y="1305950"/>
            <a:ext cx="1362325" cy="934275"/>
          </a:xfrm>
          <a:prstGeom prst="rect">
            <a:avLst/>
          </a:prstGeom>
          <a:noFill/>
          <a:ln>
            <a:noFill/>
          </a:ln>
        </p:spPr>
      </p:pic>
      <p:pic>
        <p:nvPicPr>
          <p:cNvPr id="148" name="Google Shape;148;p26"/>
          <p:cNvPicPr preferRelativeResize="0"/>
          <p:nvPr/>
        </p:nvPicPr>
        <p:blipFill>
          <a:blip r:embed="rId4">
            <a:alphaModFix/>
          </a:blip>
          <a:stretch>
            <a:fillRect/>
          </a:stretch>
        </p:blipFill>
        <p:spPr>
          <a:xfrm>
            <a:off x="3680725" y="1305950"/>
            <a:ext cx="1037525" cy="934276"/>
          </a:xfrm>
          <a:prstGeom prst="rect">
            <a:avLst/>
          </a:prstGeom>
          <a:noFill/>
          <a:ln>
            <a:noFill/>
          </a:ln>
        </p:spPr>
      </p:pic>
      <p:pic>
        <p:nvPicPr>
          <p:cNvPr id="149" name="Google Shape;149;p26"/>
          <p:cNvPicPr preferRelativeResize="0"/>
          <p:nvPr/>
        </p:nvPicPr>
        <p:blipFill>
          <a:blip r:embed="rId5">
            <a:alphaModFix/>
          </a:blip>
          <a:stretch>
            <a:fillRect/>
          </a:stretch>
        </p:blipFill>
        <p:spPr>
          <a:xfrm>
            <a:off x="5043650" y="1305950"/>
            <a:ext cx="1306002" cy="934275"/>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673075" y="1302500"/>
            <a:ext cx="1205501" cy="934275"/>
          </a:xfrm>
          <a:prstGeom prst="rect">
            <a:avLst/>
          </a:prstGeom>
          <a:noFill/>
          <a:ln>
            <a:noFill/>
          </a:ln>
        </p:spPr>
      </p:pic>
      <p:pic>
        <p:nvPicPr>
          <p:cNvPr id="151" name="Google Shape;151;p26"/>
          <p:cNvPicPr preferRelativeResize="0"/>
          <p:nvPr/>
        </p:nvPicPr>
        <p:blipFill rotWithShape="1">
          <a:blip r:embed="rId7">
            <a:alphaModFix/>
          </a:blip>
          <a:srcRect r="33328"/>
          <a:stretch/>
        </p:blipFill>
        <p:spPr>
          <a:xfrm>
            <a:off x="852550" y="3927975"/>
            <a:ext cx="1362325" cy="9342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201175" y="50225"/>
            <a:ext cx="8520600" cy="4987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1400"/>
              </a:spcBef>
              <a:spcAft>
                <a:spcPts val="0"/>
              </a:spcAft>
              <a:buSzPts val="1800"/>
              <a:buFont typeface="Playfair Display"/>
              <a:buChar char="●"/>
            </a:pPr>
            <a:r>
              <a:rPr lang="en" sz="1800" b="1">
                <a:latin typeface="Playfair Display"/>
                <a:ea typeface="Playfair Display"/>
                <a:cs typeface="Playfair Display"/>
                <a:sym typeface="Playfair Display"/>
              </a:rPr>
              <a:t>Scale</a:t>
            </a:r>
            <a:endParaRPr sz="1800" b="1">
              <a:latin typeface="Playfair Display"/>
              <a:ea typeface="Playfair Display"/>
              <a:cs typeface="Playfair Display"/>
              <a:sym typeface="Playfair Display"/>
            </a:endParaRPr>
          </a:p>
          <a:p>
            <a:pPr marL="0" lvl="0" indent="0" algn="l" rtl="0">
              <a:spcBef>
                <a:spcPts val="400"/>
              </a:spcBef>
              <a:spcAft>
                <a:spcPts val="0"/>
              </a:spcAft>
              <a:buNone/>
            </a:pPr>
            <a:r>
              <a:rPr lang="en" sz="1800">
                <a:latin typeface="Playfair Display"/>
                <a:ea typeface="Playfair Display"/>
                <a:cs typeface="Playfair Display"/>
                <a:sym typeface="Playfair Display"/>
              </a:rPr>
              <a:t>The training images are scaled outward (Zoom in) or inward (Zoom out) to get a diversified data. For scaling outwards most image frameworks crop out some part from the new image but end image is of size equal to the original image</a:t>
            </a:r>
            <a:endParaRPr sz="1800">
              <a:latin typeface="Playfair Display"/>
              <a:ea typeface="Playfair Display"/>
              <a:cs typeface="Playfair Display"/>
              <a:sym typeface="Playfair Display"/>
            </a:endParaRPr>
          </a:p>
          <a:p>
            <a:pPr marL="0" lvl="0" indent="0" algn="l" rtl="0">
              <a:spcBef>
                <a:spcPts val="0"/>
              </a:spcBef>
              <a:spcAft>
                <a:spcPts val="0"/>
              </a:spcAft>
              <a:buNone/>
            </a:pPr>
            <a:endParaRPr sz="1800">
              <a:latin typeface="Playfair Display"/>
              <a:ea typeface="Playfair Display"/>
              <a:cs typeface="Playfair Display"/>
              <a:sym typeface="Playfair Display"/>
            </a:endParaRPr>
          </a:p>
          <a:p>
            <a:pPr marL="0" lvl="0" indent="0" algn="l" rtl="0">
              <a:spcBef>
                <a:spcPts val="0"/>
              </a:spcBef>
              <a:spcAft>
                <a:spcPts val="0"/>
              </a:spcAft>
              <a:buNone/>
            </a:pPr>
            <a:endParaRPr sz="1800">
              <a:latin typeface="Playfair Display"/>
              <a:ea typeface="Playfair Display"/>
              <a:cs typeface="Playfair Display"/>
              <a:sym typeface="Playfair Display"/>
            </a:endParaRPr>
          </a:p>
          <a:p>
            <a:pPr marL="0" lvl="0" indent="0" algn="l" rtl="0">
              <a:spcBef>
                <a:spcPts val="0"/>
              </a:spcBef>
              <a:spcAft>
                <a:spcPts val="0"/>
              </a:spcAft>
              <a:buNone/>
            </a:pPr>
            <a:endParaRPr sz="1800">
              <a:latin typeface="Playfair Display"/>
              <a:ea typeface="Playfair Display"/>
              <a:cs typeface="Playfair Display"/>
              <a:sym typeface="Playfair Display"/>
            </a:endParaRPr>
          </a:p>
        </p:txBody>
      </p:sp>
      <p:pic>
        <p:nvPicPr>
          <p:cNvPr id="157" name="Google Shape;157;p27"/>
          <p:cNvPicPr preferRelativeResize="0"/>
          <p:nvPr/>
        </p:nvPicPr>
        <p:blipFill>
          <a:blip r:embed="rId3">
            <a:alphaModFix/>
          </a:blip>
          <a:stretch>
            <a:fillRect/>
          </a:stretch>
        </p:blipFill>
        <p:spPr>
          <a:xfrm>
            <a:off x="2095300" y="1663950"/>
            <a:ext cx="1606800" cy="2304174"/>
          </a:xfrm>
          <a:prstGeom prst="rect">
            <a:avLst/>
          </a:prstGeom>
          <a:noFill/>
          <a:ln>
            <a:noFill/>
          </a:ln>
        </p:spPr>
      </p:pic>
      <p:pic>
        <p:nvPicPr>
          <p:cNvPr id="158" name="Google Shape;158;p27"/>
          <p:cNvPicPr preferRelativeResize="0"/>
          <p:nvPr/>
        </p:nvPicPr>
        <p:blipFill rotWithShape="1">
          <a:blip r:embed="rId4">
            <a:alphaModFix/>
          </a:blip>
          <a:srcRect t="2789"/>
          <a:stretch/>
        </p:blipFill>
        <p:spPr>
          <a:xfrm>
            <a:off x="5091725" y="1663950"/>
            <a:ext cx="2040875" cy="2304175"/>
          </a:xfrm>
          <a:prstGeom prst="rect">
            <a:avLst/>
          </a:prstGeom>
          <a:noFill/>
          <a:ln>
            <a:noFill/>
          </a:ln>
        </p:spPr>
      </p:pic>
      <p:sp>
        <p:nvSpPr>
          <p:cNvPr id="159" name="Google Shape;159;p27"/>
          <p:cNvSpPr txBox="1"/>
          <p:nvPr/>
        </p:nvSpPr>
        <p:spPr>
          <a:xfrm>
            <a:off x="1466700" y="4169050"/>
            <a:ext cx="2913300" cy="6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Playfair Display"/>
                <a:ea typeface="Playfair Display"/>
                <a:cs typeface="Playfair Display"/>
                <a:sym typeface="Playfair Display"/>
              </a:rPr>
              <a:t>Scaled Outward </a:t>
            </a:r>
            <a:r>
              <a:rPr lang="en" sz="1800">
                <a:solidFill>
                  <a:schemeClr val="dk1"/>
                </a:solidFill>
                <a:latin typeface="Playfair Display"/>
                <a:ea typeface="Playfair Display"/>
                <a:cs typeface="Playfair Display"/>
                <a:sym typeface="Playfair Display"/>
              </a:rPr>
              <a:t>(Zoom In)</a:t>
            </a:r>
            <a:endParaRPr sz="1800">
              <a:latin typeface="Playfair Display"/>
              <a:ea typeface="Playfair Display"/>
              <a:cs typeface="Playfair Display"/>
              <a:sym typeface="Playfair Display"/>
            </a:endParaRPr>
          </a:p>
        </p:txBody>
      </p:sp>
      <p:sp>
        <p:nvSpPr>
          <p:cNvPr id="160" name="Google Shape;160;p27"/>
          <p:cNvSpPr txBox="1"/>
          <p:nvPr/>
        </p:nvSpPr>
        <p:spPr>
          <a:xfrm>
            <a:off x="4832075" y="4169050"/>
            <a:ext cx="2913300" cy="5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Playfair Display"/>
                <a:ea typeface="Playfair Display"/>
                <a:cs typeface="Playfair Display"/>
                <a:sym typeface="Playfair Display"/>
              </a:rPr>
              <a:t>Scaled Inward (Zoom Out)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body" idx="1"/>
          </p:nvPr>
        </p:nvSpPr>
        <p:spPr>
          <a:xfrm>
            <a:off x="311700" y="74875"/>
            <a:ext cx="8520600" cy="5018400"/>
          </a:xfrm>
          <a:prstGeom prst="rect">
            <a:avLst/>
          </a:prstGeom>
        </p:spPr>
        <p:txBody>
          <a:bodyPr spcFirstLastPara="1" wrap="square" lIns="91425" tIns="91425" rIns="91425" bIns="91425" anchor="t" anchorCtr="0">
            <a:noAutofit/>
          </a:bodyPr>
          <a:lstStyle/>
          <a:p>
            <a:pPr marL="457200" lvl="0" indent="-342900" algn="l" rtl="0">
              <a:spcBef>
                <a:spcPts val="1400"/>
              </a:spcBef>
              <a:spcAft>
                <a:spcPts val="0"/>
              </a:spcAft>
              <a:buClr>
                <a:schemeClr val="dk1"/>
              </a:buClr>
              <a:buSzPts val="1800"/>
              <a:buFont typeface="Playfair Display"/>
              <a:buChar char="●"/>
            </a:pPr>
            <a:r>
              <a:rPr lang="en" b="1">
                <a:solidFill>
                  <a:schemeClr val="dk1"/>
                </a:solidFill>
                <a:latin typeface="Playfair Display"/>
                <a:ea typeface="Playfair Display"/>
                <a:cs typeface="Playfair Display"/>
                <a:sym typeface="Playfair Display"/>
              </a:rPr>
              <a:t>Gaussian Noise</a:t>
            </a:r>
            <a:endParaRPr b="1">
              <a:solidFill>
                <a:schemeClr val="dk1"/>
              </a:solidFill>
              <a:latin typeface="Playfair Display"/>
              <a:ea typeface="Playfair Display"/>
              <a:cs typeface="Playfair Display"/>
              <a:sym typeface="Playfair Display"/>
            </a:endParaRPr>
          </a:p>
          <a:p>
            <a:pPr marL="0" lvl="0" indent="0" algn="l" rtl="0">
              <a:spcBef>
                <a:spcPts val="400"/>
              </a:spcBef>
              <a:spcAft>
                <a:spcPts val="0"/>
              </a:spcAft>
              <a:buNone/>
            </a:pPr>
            <a:r>
              <a:rPr lang="en">
                <a:solidFill>
                  <a:srgbClr val="222222"/>
                </a:solidFill>
                <a:latin typeface="Playfair Display"/>
                <a:ea typeface="Playfair Display"/>
                <a:cs typeface="Playfair Display"/>
                <a:sym typeface="Playfair Display"/>
              </a:rPr>
              <a:t>Over-fitting of a deep learning model is most likely to happen when neural network tries to learn patterns that occur more frequently. A method to solve this is the salt and pepper noise, which is random black and white pixels spread through the image. Adding these grains to images will decrease the chances of over- fitting</a:t>
            </a:r>
            <a:endParaRPr>
              <a:solidFill>
                <a:srgbClr val="222222"/>
              </a:solidFill>
              <a:latin typeface="Playfair Display"/>
              <a:ea typeface="Playfair Display"/>
              <a:cs typeface="Playfair Display"/>
              <a:sym typeface="Playfair Display"/>
            </a:endParaRPr>
          </a:p>
          <a:p>
            <a:pPr marL="0" lvl="0" indent="0" algn="l" rtl="0">
              <a:spcBef>
                <a:spcPts val="1600"/>
              </a:spcBef>
              <a:spcAft>
                <a:spcPts val="1600"/>
              </a:spcAft>
              <a:buNone/>
            </a:pPr>
            <a:endParaRPr>
              <a:solidFill>
                <a:srgbClr val="222222"/>
              </a:solidFill>
              <a:latin typeface="Playfair Display"/>
              <a:ea typeface="Playfair Display"/>
              <a:cs typeface="Playfair Display"/>
              <a:sym typeface="Playfair Display"/>
            </a:endParaRPr>
          </a:p>
        </p:txBody>
      </p:sp>
      <p:pic>
        <p:nvPicPr>
          <p:cNvPr id="166" name="Google Shape;166;p28"/>
          <p:cNvPicPr preferRelativeResize="0"/>
          <p:nvPr/>
        </p:nvPicPr>
        <p:blipFill>
          <a:blip r:embed="rId3">
            <a:alphaModFix/>
          </a:blip>
          <a:stretch>
            <a:fillRect/>
          </a:stretch>
        </p:blipFill>
        <p:spPr>
          <a:xfrm>
            <a:off x="4257225" y="2494250"/>
            <a:ext cx="1669849" cy="1896149"/>
          </a:xfrm>
          <a:prstGeom prst="rect">
            <a:avLst/>
          </a:prstGeom>
          <a:noFill/>
          <a:ln>
            <a:noFill/>
          </a:ln>
        </p:spPr>
      </p:pic>
      <p:pic>
        <p:nvPicPr>
          <p:cNvPr id="167" name="Google Shape;167;p28"/>
          <p:cNvPicPr preferRelativeResize="0"/>
          <p:nvPr/>
        </p:nvPicPr>
        <p:blipFill rotWithShape="1">
          <a:blip r:embed="rId4">
            <a:alphaModFix/>
          </a:blip>
          <a:srcRect/>
          <a:stretch/>
        </p:blipFill>
        <p:spPr>
          <a:xfrm>
            <a:off x="1657825" y="2474950"/>
            <a:ext cx="1934749" cy="1934749"/>
          </a:xfrm>
          <a:prstGeom prst="rect">
            <a:avLst/>
          </a:prstGeom>
          <a:noFill/>
          <a:ln>
            <a:noFill/>
          </a:ln>
        </p:spPr>
      </p:pic>
      <p:sp>
        <p:nvSpPr>
          <p:cNvPr id="168" name="Google Shape;168;p28"/>
          <p:cNvSpPr txBox="1"/>
          <p:nvPr/>
        </p:nvSpPr>
        <p:spPr>
          <a:xfrm>
            <a:off x="1971675" y="4390400"/>
            <a:ext cx="14787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Playfair Display"/>
                <a:ea typeface="Playfair Display"/>
                <a:cs typeface="Playfair Display"/>
                <a:sym typeface="Playfair Display"/>
              </a:rPr>
              <a:t>Original Image</a:t>
            </a:r>
            <a:endParaRPr>
              <a:latin typeface="Playfair Display"/>
              <a:ea typeface="Playfair Display"/>
              <a:cs typeface="Playfair Display"/>
              <a:sym typeface="Playfair Display"/>
            </a:endParaRPr>
          </a:p>
        </p:txBody>
      </p:sp>
      <p:sp>
        <p:nvSpPr>
          <p:cNvPr id="169" name="Google Shape;169;p28"/>
          <p:cNvSpPr txBox="1"/>
          <p:nvPr/>
        </p:nvSpPr>
        <p:spPr>
          <a:xfrm>
            <a:off x="3849175" y="4409700"/>
            <a:ext cx="2440800" cy="33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t>
            </a:r>
            <a:r>
              <a:rPr lang="en">
                <a:latin typeface="Playfair Display"/>
                <a:ea typeface="Playfair Display"/>
                <a:cs typeface="Playfair Display"/>
                <a:sym typeface="Playfair Display"/>
              </a:rPr>
              <a:t>Image with Gaussian Noise</a:t>
            </a:r>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9"/>
          <p:cNvSpPr txBox="1">
            <a:spLocks noGrp="1"/>
          </p:cNvSpPr>
          <p:nvPr>
            <p:ph type="title"/>
          </p:nvPr>
        </p:nvSpPr>
        <p:spPr>
          <a:xfrm>
            <a:off x="311700" y="195275"/>
            <a:ext cx="8520600" cy="572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b="1">
                <a:latin typeface="Playfair Display"/>
                <a:ea typeface="Playfair Display"/>
                <a:cs typeface="Playfair Display"/>
                <a:sym typeface="Playfair Display"/>
              </a:rPr>
              <a:t>IMPLEMENTATION</a:t>
            </a:r>
            <a:endParaRPr b="1">
              <a:latin typeface="Playfair Display"/>
              <a:ea typeface="Playfair Display"/>
              <a:cs typeface="Playfair Display"/>
              <a:sym typeface="Playfair Display"/>
            </a:endParaRPr>
          </a:p>
        </p:txBody>
      </p:sp>
      <p:sp>
        <p:nvSpPr>
          <p:cNvPr id="175" name="Google Shape;175;p29"/>
          <p:cNvSpPr txBox="1">
            <a:spLocks noGrp="1"/>
          </p:cNvSpPr>
          <p:nvPr>
            <p:ph type="body" idx="1"/>
          </p:nvPr>
        </p:nvSpPr>
        <p:spPr>
          <a:xfrm>
            <a:off x="311700" y="767975"/>
            <a:ext cx="8520600" cy="4074900"/>
          </a:xfrm>
          <a:prstGeom prst="rect">
            <a:avLst/>
          </a:prstGeom>
        </p:spPr>
        <p:txBody>
          <a:bodyPr spcFirstLastPara="1" wrap="square" lIns="91425" tIns="91425" rIns="91425" bIns="91425" anchor="t" anchorCtr="0">
            <a:noAutofit/>
          </a:bodyPr>
          <a:lstStyle/>
          <a:p>
            <a:pPr marL="457200" lvl="0" indent="-317500" algn="l" rtl="0">
              <a:lnSpc>
                <a:spcPct val="200000"/>
              </a:lnSpc>
              <a:spcBef>
                <a:spcPts val="0"/>
              </a:spcBef>
              <a:spcAft>
                <a:spcPts val="0"/>
              </a:spcAft>
              <a:buClr>
                <a:schemeClr val="dk1"/>
              </a:buClr>
              <a:buSzPts val="1400"/>
              <a:buFont typeface="Playfair Display"/>
              <a:buChar char="●"/>
            </a:pPr>
            <a:r>
              <a:rPr lang="en" sz="1400">
                <a:solidFill>
                  <a:schemeClr val="dk1"/>
                </a:solidFill>
                <a:highlight>
                  <a:srgbClr val="FFFFFF"/>
                </a:highlight>
                <a:latin typeface="Playfair Display"/>
                <a:ea typeface="Playfair Display"/>
                <a:cs typeface="Playfair Display"/>
                <a:sym typeface="Playfair Display"/>
              </a:rPr>
              <a:t>The Tensorflow Object Detection API is an open source framework that allows you to use pre-trained object detection models or create and train new models by making use of transfer learning. This is extremely useful because building an object detection model from scratch can be difficult and can take a very long time to train</a:t>
            </a:r>
            <a:endParaRPr sz="1400">
              <a:solidFill>
                <a:schemeClr val="dk1"/>
              </a:solidFill>
              <a:highlight>
                <a:srgbClr val="FFFFFF"/>
              </a:highlight>
              <a:latin typeface="Playfair Display"/>
              <a:ea typeface="Playfair Display"/>
              <a:cs typeface="Playfair Display"/>
              <a:sym typeface="Playfair Display"/>
            </a:endParaRPr>
          </a:p>
          <a:p>
            <a:pPr marL="457200" lvl="0" indent="-317500" algn="l" rtl="0">
              <a:lnSpc>
                <a:spcPct val="200000"/>
              </a:lnSpc>
              <a:spcBef>
                <a:spcPts val="0"/>
              </a:spcBef>
              <a:spcAft>
                <a:spcPts val="0"/>
              </a:spcAft>
              <a:buClr>
                <a:schemeClr val="dk1"/>
              </a:buClr>
              <a:buSzPts val="1400"/>
              <a:buFont typeface="Playfair Display"/>
              <a:buChar char="●"/>
            </a:pPr>
            <a:r>
              <a:rPr lang="en" sz="1400">
                <a:solidFill>
                  <a:schemeClr val="dk1"/>
                </a:solidFill>
                <a:latin typeface="Playfair Display"/>
                <a:ea typeface="Playfair Display"/>
                <a:cs typeface="Playfair Display"/>
                <a:sym typeface="Playfair Display"/>
              </a:rPr>
              <a:t>The benefit of transfer learning is that training can be much quicker, and the required data that you might need is much less.</a:t>
            </a:r>
            <a:endParaRPr sz="1400">
              <a:solidFill>
                <a:schemeClr val="dk1"/>
              </a:solidFill>
              <a:latin typeface="Playfair Display"/>
              <a:ea typeface="Playfair Display"/>
              <a:cs typeface="Playfair Display"/>
              <a:sym typeface="Playfair Display"/>
            </a:endParaRPr>
          </a:p>
          <a:p>
            <a:pPr marL="457200" lvl="0" indent="-317500" algn="l" rtl="0">
              <a:lnSpc>
                <a:spcPct val="200000"/>
              </a:lnSpc>
              <a:spcBef>
                <a:spcPts val="0"/>
              </a:spcBef>
              <a:spcAft>
                <a:spcPts val="0"/>
              </a:spcAft>
              <a:buClr>
                <a:schemeClr val="dk1"/>
              </a:buClr>
              <a:buSzPts val="1400"/>
              <a:buFont typeface="Playfair Display"/>
              <a:buChar char="●"/>
            </a:pPr>
            <a:r>
              <a:rPr lang="en" sz="1400">
                <a:solidFill>
                  <a:schemeClr val="dk1"/>
                </a:solidFill>
                <a:highlight>
                  <a:srgbClr val="FFFFFF"/>
                </a:highlight>
                <a:latin typeface="Playfair Display"/>
                <a:ea typeface="Playfair Display"/>
                <a:cs typeface="Playfair Display"/>
                <a:sym typeface="Playfair Display"/>
              </a:rPr>
              <a:t> To train a robust classifier, the training images should have random objects in the image along with the desired objects, and should have a variety of backgrounds and lighting conditions. There should be some images where the desired object is partially obscured, overlapped with something else, or only halfway in the picture.</a:t>
            </a:r>
            <a:endParaRPr sz="1400">
              <a:solidFill>
                <a:schemeClr val="dk1"/>
              </a:solidFill>
              <a:highlight>
                <a:srgbClr val="FFFFFF"/>
              </a:highlight>
              <a:latin typeface="Playfair Display"/>
              <a:ea typeface="Playfair Display"/>
              <a:cs typeface="Playfair Display"/>
              <a:sym typeface="Playfair Display"/>
            </a:endParaRPr>
          </a:p>
          <a:p>
            <a:pPr marL="0" lvl="0" indent="0" algn="l" rtl="0">
              <a:spcBef>
                <a:spcPts val="1600"/>
              </a:spcBef>
              <a:spcAft>
                <a:spcPts val="1600"/>
              </a:spcAft>
              <a:buNone/>
            </a:pPr>
            <a:endParaRPr sz="1400">
              <a:solidFill>
                <a:schemeClr val="dk1"/>
              </a:solidFill>
              <a:highlight>
                <a:srgbClr val="FFFFFF"/>
              </a:highlight>
              <a:latin typeface="Playfair Display"/>
              <a:ea typeface="Playfair Display"/>
              <a:cs typeface="Playfair Display"/>
              <a:sym typeface="Playfair Displa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0"/>
          <p:cNvSpPr txBox="1"/>
          <p:nvPr/>
        </p:nvSpPr>
        <p:spPr>
          <a:xfrm>
            <a:off x="1264175" y="4449300"/>
            <a:ext cx="6891000" cy="694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FASTER RCNN ARCHITECTURE</a:t>
            </a:r>
            <a:endParaRPr b="1">
              <a:latin typeface="Playfair Display"/>
              <a:ea typeface="Playfair Display"/>
              <a:cs typeface="Playfair Display"/>
              <a:sym typeface="Playfair Display"/>
            </a:endParaRPr>
          </a:p>
        </p:txBody>
      </p:sp>
      <p:pic>
        <p:nvPicPr>
          <p:cNvPr id="181" name="Google Shape;181;p30"/>
          <p:cNvPicPr preferRelativeResize="0"/>
          <p:nvPr/>
        </p:nvPicPr>
        <p:blipFill>
          <a:blip r:embed="rId3">
            <a:alphaModFix/>
          </a:blip>
          <a:stretch>
            <a:fillRect/>
          </a:stretch>
        </p:blipFill>
        <p:spPr>
          <a:xfrm>
            <a:off x="2516700" y="304800"/>
            <a:ext cx="4110598" cy="4144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Playfair Display"/>
                <a:ea typeface="Playfair Display"/>
                <a:cs typeface="Playfair Display"/>
                <a:sym typeface="Playfair Display"/>
              </a:rPr>
              <a:t>USER INTERFACE</a:t>
            </a:r>
            <a:endParaRPr sz="2400" b="1">
              <a:latin typeface="Playfair Display"/>
              <a:ea typeface="Playfair Display"/>
              <a:cs typeface="Playfair Display"/>
              <a:sym typeface="Playfair Display"/>
            </a:endParaRPr>
          </a:p>
        </p:txBody>
      </p:sp>
      <p:sp>
        <p:nvSpPr>
          <p:cNvPr id="187" name="Google Shape;187;p31"/>
          <p:cNvSpPr txBox="1">
            <a:spLocks noGrp="1"/>
          </p:cNvSpPr>
          <p:nvPr>
            <p:ph type="body" idx="1"/>
          </p:nvPr>
        </p:nvSpPr>
        <p:spPr>
          <a:xfrm>
            <a:off x="311700" y="1152475"/>
            <a:ext cx="8520600" cy="3604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1400"/>
              </a:spcBef>
              <a:spcAft>
                <a:spcPts val="0"/>
              </a:spcAft>
              <a:buClr>
                <a:schemeClr val="dk1"/>
              </a:buClr>
              <a:buSzPts val="1800"/>
              <a:buFont typeface="Playfair Display"/>
              <a:buChar char="●"/>
            </a:pPr>
            <a:r>
              <a:rPr lang="en" b="1">
                <a:solidFill>
                  <a:schemeClr val="dk1"/>
                </a:solidFill>
                <a:latin typeface="Playfair Display"/>
                <a:ea typeface="Playfair Display"/>
                <a:cs typeface="Playfair Display"/>
                <a:sym typeface="Playfair Display"/>
              </a:rPr>
              <a:t>Image Input</a:t>
            </a:r>
            <a:r>
              <a:rPr lang="en">
                <a:solidFill>
                  <a:schemeClr val="dk1"/>
                </a:solidFill>
                <a:latin typeface="Playfair Display"/>
                <a:ea typeface="Playfair Display"/>
                <a:cs typeface="Playfair Display"/>
                <a:sym typeface="Playfair Display"/>
              </a:rPr>
              <a:t> </a:t>
            </a:r>
            <a:endParaRPr>
              <a:solidFill>
                <a:schemeClr val="dk1"/>
              </a:solidFill>
              <a:latin typeface="Playfair Display"/>
              <a:ea typeface="Playfair Display"/>
              <a:cs typeface="Playfair Display"/>
              <a:sym typeface="Playfair Display"/>
            </a:endParaRPr>
          </a:p>
          <a:p>
            <a:pPr marL="457200" lvl="0" indent="0" algn="l" rtl="0">
              <a:lnSpc>
                <a:spcPct val="115000"/>
              </a:lnSpc>
              <a:spcBef>
                <a:spcPts val="400"/>
              </a:spcBef>
              <a:spcAft>
                <a:spcPts val="0"/>
              </a:spcAft>
              <a:buNone/>
            </a:pPr>
            <a:r>
              <a:rPr lang="en">
                <a:solidFill>
                  <a:srgbClr val="222222"/>
                </a:solidFill>
                <a:latin typeface="Playfair Display"/>
                <a:ea typeface="Playfair Display"/>
                <a:cs typeface="Playfair Display"/>
                <a:sym typeface="Playfair Display"/>
              </a:rPr>
              <a:t>A desktop application written in python was developed where there are options to upload an image to detect plastic item brands in those images</a:t>
            </a:r>
            <a:endParaRPr>
              <a:solidFill>
                <a:srgbClr val="222222"/>
              </a:solidFill>
              <a:latin typeface="Playfair Display"/>
              <a:ea typeface="Playfair Display"/>
              <a:cs typeface="Playfair Display"/>
              <a:sym typeface="Playfair Display"/>
            </a:endParaRPr>
          </a:p>
          <a:p>
            <a:pPr marL="457200" lvl="0" indent="-342900" algn="l" rtl="0">
              <a:lnSpc>
                <a:spcPct val="115000"/>
              </a:lnSpc>
              <a:spcBef>
                <a:spcPts val="1600"/>
              </a:spcBef>
              <a:spcAft>
                <a:spcPts val="0"/>
              </a:spcAft>
              <a:buClr>
                <a:srgbClr val="222222"/>
              </a:buClr>
              <a:buSzPts val="1800"/>
              <a:buFont typeface="Playfair Display"/>
              <a:buChar char="●"/>
            </a:pPr>
            <a:r>
              <a:rPr lang="en" b="1">
                <a:solidFill>
                  <a:srgbClr val="222222"/>
                </a:solidFill>
                <a:latin typeface="Playfair Display"/>
                <a:ea typeface="Playfair Display"/>
                <a:cs typeface="Playfair Display"/>
                <a:sym typeface="Playfair Display"/>
              </a:rPr>
              <a:t>Video Input</a:t>
            </a:r>
            <a:endParaRPr b="1">
              <a:solidFill>
                <a:srgbClr val="222222"/>
              </a:solidFill>
              <a:latin typeface="Playfair Display"/>
              <a:ea typeface="Playfair Display"/>
              <a:cs typeface="Playfair Display"/>
              <a:sym typeface="Playfair Display"/>
            </a:endParaRPr>
          </a:p>
          <a:p>
            <a:pPr marL="457200" lvl="0" indent="0" algn="l" rtl="0">
              <a:lnSpc>
                <a:spcPct val="115000"/>
              </a:lnSpc>
              <a:spcBef>
                <a:spcPts val="1600"/>
              </a:spcBef>
              <a:spcAft>
                <a:spcPts val="1600"/>
              </a:spcAft>
              <a:buNone/>
            </a:pPr>
            <a:r>
              <a:rPr lang="en">
                <a:solidFill>
                  <a:srgbClr val="222222"/>
                </a:solidFill>
                <a:latin typeface="Playfair Display"/>
                <a:ea typeface="Playfair Display"/>
                <a:cs typeface="Playfair Display"/>
                <a:sym typeface="Playfair Display"/>
              </a:rPr>
              <a:t>Input can also be given in video format. A separate option is listed in the menu for uploading a video. The video format is converted into images via a simple python script. To avoid duplication and speed up the processing one frame is captured among ten consecutive frames from the video</a:t>
            </a:r>
            <a:endParaRPr>
              <a:solidFill>
                <a:srgbClr val="222222"/>
              </a:solidFill>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0"/>
            <a:ext cx="8520600" cy="908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b="1">
                <a:solidFill>
                  <a:srgbClr val="434343"/>
                </a:solidFill>
                <a:latin typeface="Playfair Display"/>
                <a:ea typeface="Playfair Display"/>
                <a:cs typeface="Playfair Display"/>
                <a:sym typeface="Playfair Display"/>
              </a:rPr>
              <a:t>OVERVIEW</a:t>
            </a:r>
            <a:endParaRPr sz="2800" b="1">
              <a:solidFill>
                <a:srgbClr val="434343"/>
              </a:solidFill>
              <a:latin typeface="Playfair Display"/>
              <a:ea typeface="Playfair Display"/>
              <a:cs typeface="Playfair Display"/>
              <a:sym typeface="Playfair Display"/>
            </a:endParaRPr>
          </a:p>
        </p:txBody>
      </p:sp>
      <p:sp>
        <p:nvSpPr>
          <p:cNvPr id="63" name="Google Shape;63;p14"/>
          <p:cNvSpPr txBox="1">
            <a:spLocks noGrp="1"/>
          </p:cNvSpPr>
          <p:nvPr>
            <p:ph type="subTitle" idx="1"/>
          </p:nvPr>
        </p:nvSpPr>
        <p:spPr>
          <a:xfrm>
            <a:off x="471600" y="1433725"/>
            <a:ext cx="8200800" cy="3602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Introduction</a:t>
            </a:r>
            <a:endParaRPr sz="2400">
              <a:solidFill>
                <a:srgbClr val="434343"/>
              </a:solidFill>
              <a:latin typeface="Playfair Display"/>
              <a:ea typeface="Playfair Display"/>
              <a:cs typeface="Playfair Display"/>
              <a:sym typeface="Playfair Display"/>
            </a:endParaRPr>
          </a:p>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Survey of Object Detection Methods</a:t>
            </a:r>
            <a:endParaRPr sz="2400">
              <a:solidFill>
                <a:srgbClr val="434343"/>
              </a:solidFill>
              <a:latin typeface="Playfair Display"/>
              <a:ea typeface="Playfair Display"/>
              <a:cs typeface="Playfair Display"/>
              <a:sym typeface="Playfair Display"/>
            </a:endParaRPr>
          </a:p>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Data Collection</a:t>
            </a:r>
            <a:endParaRPr sz="2400">
              <a:solidFill>
                <a:srgbClr val="434343"/>
              </a:solidFill>
              <a:latin typeface="Playfair Display"/>
              <a:ea typeface="Playfair Display"/>
              <a:cs typeface="Playfair Display"/>
              <a:sym typeface="Playfair Display"/>
            </a:endParaRPr>
          </a:p>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Data Augmentation</a:t>
            </a:r>
            <a:endParaRPr sz="2400">
              <a:solidFill>
                <a:srgbClr val="434343"/>
              </a:solidFill>
              <a:latin typeface="Playfair Display"/>
              <a:ea typeface="Playfair Display"/>
              <a:cs typeface="Playfair Display"/>
              <a:sym typeface="Playfair Display"/>
            </a:endParaRPr>
          </a:p>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Implementation</a:t>
            </a:r>
            <a:endParaRPr sz="2400">
              <a:solidFill>
                <a:srgbClr val="434343"/>
              </a:solidFill>
              <a:latin typeface="Playfair Display"/>
              <a:ea typeface="Playfair Display"/>
              <a:cs typeface="Playfair Display"/>
              <a:sym typeface="Playfair Display"/>
            </a:endParaRPr>
          </a:p>
          <a:p>
            <a:pPr marL="457200" lvl="0" indent="-381000" algn="l" rtl="0">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Results</a:t>
            </a:r>
            <a:endParaRPr sz="2400">
              <a:solidFill>
                <a:srgbClr val="434343"/>
              </a:solidFill>
              <a:latin typeface="Playfair Display"/>
              <a:ea typeface="Playfair Display"/>
              <a:cs typeface="Playfair Display"/>
              <a:sym typeface="Playfair Display"/>
            </a:endParaRPr>
          </a:p>
          <a:p>
            <a:pPr marL="457200" marR="0" lvl="0" indent="-381000" algn="l" rtl="0">
              <a:lnSpc>
                <a:spcPct val="100000"/>
              </a:lnSpc>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Conclusion</a:t>
            </a:r>
            <a:endParaRPr sz="2400">
              <a:solidFill>
                <a:srgbClr val="434343"/>
              </a:solidFill>
              <a:latin typeface="Playfair Display"/>
              <a:ea typeface="Playfair Display"/>
              <a:cs typeface="Playfair Display"/>
              <a:sym typeface="Playfair Display"/>
            </a:endParaRPr>
          </a:p>
          <a:p>
            <a:pPr marL="457200" marR="0" lvl="0" indent="-381000" algn="l" rtl="0">
              <a:lnSpc>
                <a:spcPct val="100000"/>
              </a:lnSpc>
              <a:spcBef>
                <a:spcPts val="0"/>
              </a:spcBef>
              <a:spcAft>
                <a:spcPts val="0"/>
              </a:spcAft>
              <a:buClr>
                <a:srgbClr val="434343"/>
              </a:buClr>
              <a:buSzPts val="2400"/>
              <a:buFont typeface="Playfair Display"/>
              <a:buChar char="➔"/>
            </a:pPr>
            <a:r>
              <a:rPr lang="en" sz="2400">
                <a:solidFill>
                  <a:srgbClr val="434343"/>
                </a:solidFill>
                <a:latin typeface="Playfair Display"/>
                <a:ea typeface="Playfair Display"/>
                <a:cs typeface="Playfair Display"/>
                <a:sym typeface="Playfair Display"/>
              </a:rPr>
              <a:t>References</a:t>
            </a:r>
            <a:endParaRPr sz="2400">
              <a:solidFill>
                <a:srgbClr val="434343"/>
              </a:solidFill>
              <a:latin typeface="Playfair Display"/>
              <a:ea typeface="Playfair Display"/>
              <a:cs typeface="Playfair Display"/>
              <a:sym typeface="Playfair Display"/>
            </a:endParaRPr>
          </a:p>
          <a:p>
            <a:pPr marL="0" marR="0" lvl="0" indent="0" algn="l" rtl="0">
              <a:lnSpc>
                <a:spcPct val="100000"/>
              </a:lnSpc>
              <a:spcBef>
                <a:spcPts val="0"/>
              </a:spcBef>
              <a:spcAft>
                <a:spcPts val="0"/>
              </a:spcAft>
              <a:buNone/>
            </a:pP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32"/>
          <p:cNvPicPr preferRelativeResize="0"/>
          <p:nvPr/>
        </p:nvPicPr>
        <p:blipFill>
          <a:blip r:embed="rId3">
            <a:alphaModFix/>
          </a:blip>
          <a:stretch>
            <a:fillRect/>
          </a:stretch>
        </p:blipFill>
        <p:spPr>
          <a:xfrm>
            <a:off x="1835825" y="345950"/>
            <a:ext cx="5688550" cy="3665725"/>
          </a:xfrm>
          <a:prstGeom prst="rect">
            <a:avLst/>
          </a:prstGeom>
          <a:noFill/>
          <a:ln>
            <a:noFill/>
          </a:ln>
        </p:spPr>
      </p:pic>
      <p:sp>
        <p:nvSpPr>
          <p:cNvPr id="193" name="Google Shape;193;p32"/>
          <p:cNvSpPr txBox="1"/>
          <p:nvPr/>
        </p:nvSpPr>
        <p:spPr>
          <a:xfrm>
            <a:off x="621625" y="4185000"/>
            <a:ext cx="8221500" cy="68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222222"/>
                </a:solidFill>
                <a:latin typeface="Playfair Display"/>
                <a:ea typeface="Playfair Display"/>
                <a:cs typeface="Playfair Display"/>
                <a:sym typeface="Playfair Display"/>
              </a:rPr>
              <a:t>Interface to visualize the stored database of different plastic brand identified in between a span of the dates entered by the analyst</a:t>
            </a:r>
            <a:endParaRPr b="1">
              <a:latin typeface="Playfair Display"/>
              <a:ea typeface="Playfair Display"/>
              <a:cs typeface="Playfair Display"/>
              <a:sym typeface="Playfair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311425"/>
            <a:ext cx="8520600" cy="723300"/>
          </a:xfrm>
          <a:prstGeom prst="rect">
            <a:avLst/>
          </a:prstGeom>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2400" b="1">
                <a:latin typeface="Playfair Display"/>
                <a:ea typeface="Playfair Display"/>
                <a:cs typeface="Playfair Display"/>
                <a:sym typeface="Playfair Display"/>
              </a:rPr>
              <a:t>Plastic Waste Analysis and Output Visualization </a:t>
            </a:r>
            <a:endParaRPr sz="2400" b="1">
              <a:latin typeface="Playfair Display"/>
              <a:ea typeface="Playfair Display"/>
              <a:cs typeface="Playfair Display"/>
              <a:sym typeface="Playfair Display"/>
            </a:endParaRPr>
          </a:p>
          <a:p>
            <a:pPr marL="0" lvl="0" indent="0" algn="l" rtl="0">
              <a:spcBef>
                <a:spcPts val="400"/>
              </a:spcBef>
              <a:spcAft>
                <a:spcPts val="0"/>
              </a:spcAft>
              <a:buNone/>
            </a:pPr>
            <a:endParaRPr/>
          </a:p>
        </p:txBody>
      </p:sp>
      <p:sp>
        <p:nvSpPr>
          <p:cNvPr id="199" name="Google Shape;199;p33"/>
          <p:cNvSpPr txBox="1">
            <a:spLocks noGrp="1"/>
          </p:cNvSpPr>
          <p:nvPr>
            <p:ph type="body" idx="1"/>
          </p:nvPr>
        </p:nvSpPr>
        <p:spPr>
          <a:xfrm>
            <a:off x="311700" y="1312675"/>
            <a:ext cx="39477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solidFill>
                  <a:srgbClr val="222222"/>
                </a:solidFill>
                <a:latin typeface="Playfair Display"/>
                <a:ea typeface="Playfair Display"/>
                <a:cs typeface="Playfair Display"/>
                <a:sym typeface="Playfair Display"/>
              </a:rPr>
              <a:t>For easier visualization the count of each plastic brand recorded in database over a certain period of days and location can be viewed as a line graph with an option to select a particular location and date to get a more precise visualization</a:t>
            </a:r>
            <a:endParaRPr>
              <a:latin typeface="Playfair Display"/>
              <a:ea typeface="Playfair Display"/>
              <a:cs typeface="Playfair Display"/>
              <a:sym typeface="Playfair Display"/>
            </a:endParaRPr>
          </a:p>
        </p:txBody>
      </p:sp>
      <p:pic>
        <p:nvPicPr>
          <p:cNvPr id="200" name="Google Shape;200;p33"/>
          <p:cNvPicPr preferRelativeResize="0"/>
          <p:nvPr/>
        </p:nvPicPr>
        <p:blipFill>
          <a:blip r:embed="rId3">
            <a:alphaModFix/>
          </a:blip>
          <a:stretch>
            <a:fillRect/>
          </a:stretch>
        </p:blipFill>
        <p:spPr>
          <a:xfrm>
            <a:off x="4572000" y="1312675"/>
            <a:ext cx="4231375" cy="3017100"/>
          </a:xfrm>
          <a:prstGeom prst="rect">
            <a:avLst/>
          </a:prstGeom>
          <a:noFill/>
          <a:ln>
            <a:noFill/>
          </a:ln>
        </p:spPr>
      </p:pic>
      <p:sp>
        <p:nvSpPr>
          <p:cNvPr id="201" name="Google Shape;201;p33"/>
          <p:cNvSpPr txBox="1"/>
          <p:nvPr/>
        </p:nvSpPr>
        <p:spPr>
          <a:xfrm>
            <a:off x="4601024" y="4456375"/>
            <a:ext cx="4231500" cy="2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Daily Analysis of Each Brand</a:t>
            </a:r>
            <a:endParaRPr b="1">
              <a:latin typeface="Playfair Display"/>
              <a:ea typeface="Playfair Display"/>
              <a:cs typeface="Playfair Display"/>
              <a:sym typeface="Playfair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xfrm>
            <a:off x="441900" y="280725"/>
            <a:ext cx="8110500" cy="62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800">
                <a:solidFill>
                  <a:srgbClr val="222222"/>
                </a:solidFill>
                <a:latin typeface="Playfair Display"/>
                <a:ea typeface="Playfair Display"/>
                <a:cs typeface="Playfair Display"/>
                <a:sym typeface="Playfair Display"/>
              </a:rPr>
              <a:t>A cumulative count for a particular location can be visualized by a bar graph</a:t>
            </a:r>
            <a:endParaRPr sz="1800">
              <a:solidFill>
                <a:srgbClr val="222222"/>
              </a:solidFill>
              <a:latin typeface="Playfair Display"/>
              <a:ea typeface="Playfair Display"/>
              <a:cs typeface="Playfair Display"/>
              <a:sym typeface="Playfair Display"/>
            </a:endParaRPr>
          </a:p>
          <a:p>
            <a:pPr marL="0" lvl="0" indent="0" algn="ctr" rtl="0">
              <a:spcBef>
                <a:spcPts val="0"/>
              </a:spcBef>
              <a:spcAft>
                <a:spcPts val="0"/>
              </a:spcAft>
              <a:buClr>
                <a:schemeClr val="dk1"/>
              </a:buClr>
              <a:buSzPts val="1100"/>
              <a:buFont typeface="Arial"/>
              <a:buNone/>
            </a:pPr>
            <a:endParaRPr sz="1800">
              <a:latin typeface="Playfair Display"/>
              <a:ea typeface="Playfair Display"/>
              <a:cs typeface="Playfair Display"/>
              <a:sym typeface="Playfair Display"/>
            </a:endParaRPr>
          </a:p>
          <a:p>
            <a:pPr marL="0" lvl="0" indent="0" algn="ctr" rtl="0">
              <a:spcBef>
                <a:spcPts val="0"/>
              </a:spcBef>
              <a:spcAft>
                <a:spcPts val="0"/>
              </a:spcAft>
              <a:buNone/>
            </a:pPr>
            <a:endParaRPr/>
          </a:p>
        </p:txBody>
      </p:sp>
      <p:pic>
        <p:nvPicPr>
          <p:cNvPr id="207" name="Google Shape;207;p34"/>
          <p:cNvPicPr preferRelativeResize="0"/>
          <p:nvPr/>
        </p:nvPicPr>
        <p:blipFill>
          <a:blip r:embed="rId3">
            <a:alphaModFix/>
          </a:blip>
          <a:stretch>
            <a:fillRect/>
          </a:stretch>
        </p:blipFill>
        <p:spPr>
          <a:xfrm>
            <a:off x="1804725" y="832175"/>
            <a:ext cx="5654850" cy="3409625"/>
          </a:xfrm>
          <a:prstGeom prst="rect">
            <a:avLst/>
          </a:prstGeom>
          <a:noFill/>
          <a:ln>
            <a:noFill/>
          </a:ln>
        </p:spPr>
      </p:pic>
      <p:sp>
        <p:nvSpPr>
          <p:cNvPr id="208" name="Google Shape;208;p34"/>
          <p:cNvSpPr txBox="1"/>
          <p:nvPr/>
        </p:nvSpPr>
        <p:spPr>
          <a:xfrm>
            <a:off x="550900" y="4241800"/>
            <a:ext cx="8331000" cy="84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chemeClr val="accent2"/>
                </a:solidFill>
                <a:latin typeface="Playfair Display"/>
                <a:ea typeface="Playfair Display"/>
                <a:cs typeface="Playfair Display"/>
                <a:sym typeface="Playfair Display"/>
              </a:rPr>
              <a:t>Brand Names vs Count of Plastic Waste generated </a:t>
            </a:r>
            <a:endParaRPr b="1">
              <a:solidFill>
                <a:schemeClr val="accent2"/>
              </a:solidFill>
              <a:latin typeface="Playfair Display"/>
              <a:ea typeface="Playfair Display"/>
              <a:cs typeface="Playfair Display"/>
              <a:sym typeface="Playfair Display"/>
            </a:endParaRPr>
          </a:p>
          <a:p>
            <a:pPr marL="0" lvl="0" indent="0" algn="ctr" rtl="0">
              <a:spcBef>
                <a:spcPts val="0"/>
              </a:spcBef>
              <a:spcAft>
                <a:spcPts val="0"/>
              </a:spcAft>
              <a:buNone/>
            </a:pPr>
            <a:r>
              <a:rPr lang="en" b="1">
                <a:solidFill>
                  <a:schemeClr val="accent2"/>
                </a:solidFill>
                <a:latin typeface="Playfair Display"/>
                <a:ea typeface="Playfair Display"/>
                <a:cs typeface="Playfair Display"/>
                <a:sym typeface="Playfair Display"/>
              </a:rPr>
              <a:t>at a particular location</a:t>
            </a:r>
            <a:endParaRPr b="1">
              <a:latin typeface="Playfair Display"/>
              <a:ea typeface="Playfair Display"/>
              <a:cs typeface="Playfair Display"/>
              <a:sym typeface="Playfair Display"/>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300800"/>
            <a:ext cx="8520600" cy="58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RESULTS</a:t>
            </a:r>
            <a:endParaRPr b="1">
              <a:latin typeface="Playfair Display"/>
              <a:ea typeface="Playfair Display"/>
              <a:cs typeface="Playfair Display"/>
              <a:sym typeface="Playfair Display"/>
            </a:endParaRPr>
          </a:p>
        </p:txBody>
      </p:sp>
      <p:sp>
        <p:nvSpPr>
          <p:cNvPr id="214" name="Google Shape;214;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685800" lvl="0" indent="-228600" algn="l" rtl="0">
              <a:spcBef>
                <a:spcPts val="0"/>
              </a:spcBef>
              <a:spcAft>
                <a:spcPts val="0"/>
              </a:spcAft>
              <a:buClr>
                <a:schemeClr val="dk1"/>
              </a:buClr>
              <a:buSzPts val="1100"/>
              <a:buFont typeface="Arial"/>
              <a:buNone/>
            </a:pPr>
            <a:endParaRPr sz="1100">
              <a:solidFill>
                <a:srgbClr val="444444"/>
              </a:solidFill>
            </a:endParaRPr>
          </a:p>
          <a:p>
            <a:pPr marL="685800" lvl="0" indent="-228600" algn="l" rtl="0">
              <a:spcBef>
                <a:spcPts val="1200"/>
              </a:spcBef>
              <a:spcAft>
                <a:spcPts val="0"/>
              </a:spcAft>
              <a:buClr>
                <a:schemeClr val="dk1"/>
              </a:buClr>
              <a:buSzPts val="1100"/>
              <a:buFont typeface="Arial"/>
              <a:buNone/>
            </a:pPr>
            <a:endParaRPr sz="1100">
              <a:solidFill>
                <a:srgbClr val="444444"/>
              </a:solidFill>
            </a:endParaRPr>
          </a:p>
          <a:p>
            <a:pPr marL="685800" lvl="0" indent="-228600" algn="l" rtl="0">
              <a:spcBef>
                <a:spcPts val="1200"/>
              </a:spcBef>
              <a:spcAft>
                <a:spcPts val="0"/>
              </a:spcAft>
              <a:buClr>
                <a:schemeClr val="dk1"/>
              </a:buClr>
              <a:buSzPts val="1100"/>
              <a:buFont typeface="Arial"/>
              <a:buNone/>
            </a:pPr>
            <a:endParaRPr sz="1100">
              <a:solidFill>
                <a:srgbClr val="444444"/>
              </a:solidFill>
            </a:endParaRPr>
          </a:p>
          <a:p>
            <a:pPr marL="0" lvl="0" indent="0" algn="l" rtl="0">
              <a:spcBef>
                <a:spcPts val="1200"/>
              </a:spcBef>
              <a:spcAft>
                <a:spcPts val="1600"/>
              </a:spcAft>
              <a:buNone/>
            </a:pPr>
            <a:endParaRPr/>
          </a:p>
        </p:txBody>
      </p:sp>
      <p:sp>
        <p:nvSpPr>
          <p:cNvPr id="215" name="Google Shape;215;p35"/>
          <p:cNvSpPr txBox="1"/>
          <p:nvPr/>
        </p:nvSpPr>
        <p:spPr>
          <a:xfrm>
            <a:off x="360950" y="1072825"/>
            <a:ext cx="8520600" cy="3890100"/>
          </a:xfrm>
          <a:prstGeom prst="rect">
            <a:avLst/>
          </a:prstGeom>
          <a:noFill/>
          <a:ln>
            <a:noFill/>
          </a:ln>
        </p:spPr>
        <p:txBody>
          <a:bodyPr spcFirstLastPara="1" wrap="square" lIns="91425" tIns="91425" rIns="91425" bIns="91425" anchor="t" anchorCtr="0">
            <a:noAutofit/>
          </a:bodyPr>
          <a:lstStyle/>
          <a:p>
            <a:pPr marL="228600" lvl="0" indent="-228600" algn="l" rtl="0">
              <a:lnSpc>
                <a:spcPct val="115000"/>
              </a:lnSpc>
              <a:spcBef>
                <a:spcPts val="0"/>
              </a:spcBef>
              <a:spcAft>
                <a:spcPts val="1200"/>
              </a:spcAft>
              <a:buClr>
                <a:schemeClr val="dk1"/>
              </a:buClr>
              <a:buSzPts val="1100"/>
              <a:buFont typeface="Arial"/>
              <a:buNone/>
            </a:pPr>
            <a:r>
              <a:rPr lang="en" sz="1800">
                <a:solidFill>
                  <a:srgbClr val="444444"/>
                </a:solidFill>
                <a:latin typeface="Playfair Display"/>
                <a:ea typeface="Playfair Display"/>
                <a:cs typeface="Playfair Display"/>
                <a:sym typeface="Playfair Display"/>
              </a:rPr>
              <a:t>    The accuracy of the model on validation data provided a good accuracy. Around 150 images in the validation dataset were tested and the results were fairly accurate. The model performed accurate detection in almost all cases. Some images where the plastic was torn in pieces or where the logos were covered with dust are the images where the model failed. Very few images were present in the training data. Otherwise the model did a good prediction on test images taken in garbage dumps, streets and gardens. The model provided accurate results 90% of times from the test dataset. There is a scope for improvement in accuracy by adding more training images by crowd sourcing the data. More brands of plastic can be added to make this application practically viable</a:t>
            </a:r>
            <a:endParaRPr sz="1800">
              <a:latin typeface="Playfair Display"/>
              <a:ea typeface="Playfair Display"/>
              <a:cs typeface="Playfair Display"/>
              <a:sym typeface="Playfair Displa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p:nvPr/>
        </p:nvSpPr>
        <p:spPr>
          <a:xfrm>
            <a:off x="178275" y="189200"/>
            <a:ext cx="7840500" cy="1489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800">
                <a:solidFill>
                  <a:srgbClr val="444444"/>
                </a:solidFill>
                <a:latin typeface="Playfair Display"/>
                <a:ea typeface="Playfair Display"/>
                <a:cs typeface="Playfair Display"/>
                <a:sym typeface="Playfair Display"/>
              </a:rPr>
              <a:t>Our final goal is to obtain the following:</a:t>
            </a:r>
            <a:endParaRPr sz="1800">
              <a:solidFill>
                <a:srgbClr val="444444"/>
              </a:solidFill>
              <a:latin typeface="Playfair Display"/>
              <a:ea typeface="Playfair Display"/>
              <a:cs typeface="Playfair Display"/>
              <a:sym typeface="Playfair Display"/>
            </a:endParaRPr>
          </a:p>
          <a:p>
            <a:pPr marL="457200" lvl="0" indent="-342900" algn="l" rtl="0">
              <a:lnSpc>
                <a:spcPct val="100000"/>
              </a:lnSpc>
              <a:spcBef>
                <a:spcPts val="1200"/>
              </a:spcBef>
              <a:spcAft>
                <a:spcPts val="0"/>
              </a:spcAft>
              <a:buClr>
                <a:srgbClr val="444444"/>
              </a:buClr>
              <a:buSzPts val="1800"/>
              <a:buFont typeface="Playfair Display"/>
              <a:buChar char="●"/>
            </a:pPr>
            <a:r>
              <a:rPr lang="en" sz="1800">
                <a:solidFill>
                  <a:srgbClr val="444444"/>
                </a:solidFill>
                <a:latin typeface="Playfair Display"/>
                <a:ea typeface="Playfair Display"/>
                <a:cs typeface="Playfair Display"/>
                <a:sym typeface="Playfair Display"/>
              </a:rPr>
              <a:t>Bounding boxes around the logo of plastic brand</a:t>
            </a:r>
            <a:endParaRPr sz="1800">
              <a:solidFill>
                <a:srgbClr val="444444"/>
              </a:solidFill>
              <a:latin typeface="Playfair Display"/>
              <a:ea typeface="Playfair Display"/>
              <a:cs typeface="Playfair Display"/>
              <a:sym typeface="Playfair Display"/>
            </a:endParaRPr>
          </a:p>
          <a:p>
            <a:pPr marL="457200" lvl="0" indent="-342900" algn="l" rtl="0">
              <a:lnSpc>
                <a:spcPct val="100000"/>
              </a:lnSpc>
              <a:spcBef>
                <a:spcPts val="0"/>
              </a:spcBef>
              <a:spcAft>
                <a:spcPts val="0"/>
              </a:spcAft>
              <a:buClr>
                <a:srgbClr val="444444"/>
              </a:buClr>
              <a:buSzPts val="1800"/>
              <a:buFont typeface="Playfair Display"/>
              <a:buChar char="●"/>
            </a:pPr>
            <a:r>
              <a:rPr lang="en" sz="1800">
                <a:solidFill>
                  <a:srgbClr val="444444"/>
                </a:solidFill>
                <a:latin typeface="Playfair Display"/>
                <a:ea typeface="Playfair Display"/>
                <a:cs typeface="Playfair Display"/>
                <a:sym typeface="Playfair Display"/>
              </a:rPr>
              <a:t>A label assigned to each bounding box indicating the brand label</a:t>
            </a:r>
            <a:endParaRPr sz="1800">
              <a:solidFill>
                <a:srgbClr val="444444"/>
              </a:solidFill>
              <a:latin typeface="Playfair Display"/>
              <a:ea typeface="Playfair Display"/>
              <a:cs typeface="Playfair Display"/>
              <a:sym typeface="Playfair Display"/>
            </a:endParaRPr>
          </a:p>
          <a:p>
            <a:pPr marL="457200" lvl="0" indent="-342900" algn="l" rtl="0">
              <a:lnSpc>
                <a:spcPct val="100000"/>
              </a:lnSpc>
              <a:spcBef>
                <a:spcPts val="0"/>
              </a:spcBef>
              <a:spcAft>
                <a:spcPts val="0"/>
              </a:spcAft>
              <a:buClr>
                <a:srgbClr val="444444"/>
              </a:buClr>
              <a:buSzPts val="1800"/>
              <a:buFont typeface="Playfair Display"/>
              <a:buChar char="●"/>
            </a:pPr>
            <a:r>
              <a:rPr lang="en" sz="1800">
                <a:solidFill>
                  <a:srgbClr val="444444"/>
                </a:solidFill>
                <a:latin typeface="Playfair Display"/>
                <a:ea typeface="Playfair Display"/>
                <a:cs typeface="Playfair Display"/>
                <a:sym typeface="Playfair Display"/>
              </a:rPr>
              <a:t>A probability for each label to be of a particular brand</a:t>
            </a:r>
            <a:endParaRPr sz="1800">
              <a:latin typeface="Playfair Display"/>
              <a:ea typeface="Playfair Display"/>
              <a:cs typeface="Playfair Display"/>
              <a:sym typeface="Playfair Display"/>
            </a:endParaRPr>
          </a:p>
        </p:txBody>
      </p:sp>
      <p:pic>
        <p:nvPicPr>
          <p:cNvPr id="221" name="Google Shape;221;p36"/>
          <p:cNvPicPr preferRelativeResize="0"/>
          <p:nvPr/>
        </p:nvPicPr>
        <p:blipFill>
          <a:blip r:embed="rId3">
            <a:alphaModFix/>
          </a:blip>
          <a:stretch>
            <a:fillRect/>
          </a:stretch>
        </p:blipFill>
        <p:spPr>
          <a:xfrm>
            <a:off x="477200" y="1678700"/>
            <a:ext cx="3749350" cy="2917700"/>
          </a:xfrm>
          <a:prstGeom prst="rect">
            <a:avLst/>
          </a:prstGeom>
          <a:noFill/>
          <a:ln>
            <a:noFill/>
          </a:ln>
        </p:spPr>
      </p:pic>
      <p:pic>
        <p:nvPicPr>
          <p:cNvPr id="222" name="Google Shape;222;p36"/>
          <p:cNvPicPr preferRelativeResize="0"/>
          <p:nvPr/>
        </p:nvPicPr>
        <p:blipFill>
          <a:blip r:embed="rId4">
            <a:alphaModFix/>
          </a:blip>
          <a:stretch>
            <a:fillRect/>
          </a:stretch>
        </p:blipFill>
        <p:spPr>
          <a:xfrm>
            <a:off x="4882300" y="1678700"/>
            <a:ext cx="3859900" cy="2917700"/>
          </a:xfrm>
          <a:prstGeom prst="rect">
            <a:avLst/>
          </a:prstGeom>
          <a:noFill/>
          <a:ln>
            <a:noFill/>
          </a:ln>
        </p:spPr>
      </p:pic>
      <p:sp>
        <p:nvSpPr>
          <p:cNvPr id="223" name="Google Shape;223;p36"/>
          <p:cNvSpPr txBox="1"/>
          <p:nvPr/>
        </p:nvSpPr>
        <p:spPr>
          <a:xfrm>
            <a:off x="1003900" y="4654725"/>
            <a:ext cx="2441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INPUT IMAGE</a:t>
            </a:r>
            <a:endParaRPr b="1">
              <a:latin typeface="Playfair Display"/>
              <a:ea typeface="Playfair Display"/>
              <a:cs typeface="Playfair Display"/>
              <a:sym typeface="Playfair Display"/>
            </a:endParaRPr>
          </a:p>
        </p:txBody>
      </p:sp>
      <p:sp>
        <p:nvSpPr>
          <p:cNvPr id="224" name="Google Shape;224;p36"/>
          <p:cNvSpPr txBox="1"/>
          <p:nvPr/>
        </p:nvSpPr>
        <p:spPr>
          <a:xfrm>
            <a:off x="5591400" y="4654725"/>
            <a:ext cx="2441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OUTPUT IMAGE</a:t>
            </a:r>
            <a:endParaRPr b="1">
              <a:latin typeface="Playfair Display"/>
              <a:ea typeface="Playfair Display"/>
              <a:cs typeface="Playfair Display"/>
              <a:sym typeface="Playfair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CONCLUSION</a:t>
            </a:r>
            <a:endParaRPr b="1">
              <a:latin typeface="Playfair Display"/>
              <a:ea typeface="Playfair Display"/>
              <a:cs typeface="Playfair Display"/>
              <a:sym typeface="Playfair Display"/>
            </a:endParaRPr>
          </a:p>
        </p:txBody>
      </p:sp>
      <p:sp>
        <p:nvSpPr>
          <p:cNvPr id="230" name="Google Shape;230;p37"/>
          <p:cNvSpPr txBox="1">
            <a:spLocks noGrp="1"/>
          </p:cNvSpPr>
          <p:nvPr>
            <p:ph type="body" idx="1"/>
          </p:nvPr>
        </p:nvSpPr>
        <p:spPr>
          <a:xfrm>
            <a:off x="311700" y="1152475"/>
            <a:ext cx="8520600" cy="3813000"/>
          </a:xfrm>
          <a:prstGeom prst="rect">
            <a:avLst/>
          </a:prstGeom>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rgbClr val="222222"/>
              </a:buClr>
              <a:buSzPts val="1800"/>
              <a:buFont typeface="Playfair Display"/>
              <a:buChar char="●"/>
            </a:pPr>
            <a:r>
              <a:rPr lang="en">
                <a:solidFill>
                  <a:srgbClr val="222222"/>
                </a:solidFill>
                <a:latin typeface="Playfair Display"/>
                <a:ea typeface="Playfair Display"/>
                <a:cs typeface="Playfair Display"/>
                <a:sym typeface="Playfair Display"/>
              </a:rPr>
              <a:t>The goal of this project was to create a profile of companies causing plastic waste pollution. The audience are the citizens who send the images of plastic waste lying around in public spaces. Creating a profile of such waste will help to curb multinational companies who are causing pollution. Government authorities can take action for those companies not abiding the law</a:t>
            </a:r>
            <a:endParaRPr>
              <a:solidFill>
                <a:srgbClr val="222222"/>
              </a:solidFill>
              <a:latin typeface="Playfair Display"/>
              <a:ea typeface="Playfair Display"/>
              <a:cs typeface="Playfair Display"/>
              <a:sym typeface="Playfair Display"/>
            </a:endParaRPr>
          </a:p>
          <a:p>
            <a:pPr marL="457200" lvl="0" indent="-342900" algn="just" rtl="0">
              <a:lnSpc>
                <a:spcPct val="115000"/>
              </a:lnSpc>
              <a:spcBef>
                <a:spcPts val="0"/>
              </a:spcBef>
              <a:spcAft>
                <a:spcPts val="0"/>
              </a:spcAft>
              <a:buClr>
                <a:srgbClr val="222222"/>
              </a:buClr>
              <a:buSzPts val="1800"/>
              <a:buFont typeface="Playfair Display"/>
              <a:buChar char="●"/>
            </a:pPr>
            <a:r>
              <a:rPr lang="en">
                <a:solidFill>
                  <a:srgbClr val="222222"/>
                </a:solidFill>
                <a:latin typeface="Playfair Display"/>
                <a:ea typeface="Playfair Display"/>
                <a:cs typeface="Playfair Display"/>
                <a:sym typeface="Playfair Display"/>
              </a:rPr>
              <a:t>This deep learning model can be trained to detect many brands of plastic thus increasing the scope of applications. The solution was implemented as a proof of concept and we can further expand this solution to a larger scale where we can significantly reduce plastic pollution in our country and throughout the world</a:t>
            </a:r>
            <a:endParaRPr>
              <a:solidFill>
                <a:srgbClr val="222222"/>
              </a:solidFill>
              <a:latin typeface="Playfair Display"/>
              <a:ea typeface="Playfair Display"/>
              <a:cs typeface="Playfair Display"/>
              <a:sym typeface="Playfair Display"/>
            </a:endParaRPr>
          </a:p>
          <a:p>
            <a:pPr marL="0" lvl="0" indent="0" algn="l" rtl="0">
              <a:spcBef>
                <a:spcPts val="1155"/>
              </a:spcBef>
              <a:spcAft>
                <a:spcPts val="16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84750"/>
            <a:ext cx="8520600" cy="58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REFERENCES</a:t>
            </a:r>
            <a:endParaRPr b="1">
              <a:latin typeface="Playfair Display"/>
              <a:ea typeface="Playfair Display"/>
              <a:cs typeface="Playfair Display"/>
              <a:sym typeface="Playfair Display"/>
            </a:endParaRPr>
          </a:p>
        </p:txBody>
      </p:sp>
      <p:sp>
        <p:nvSpPr>
          <p:cNvPr id="236" name="Google Shape;236;p38"/>
          <p:cNvSpPr txBox="1">
            <a:spLocks noGrp="1"/>
          </p:cNvSpPr>
          <p:nvPr>
            <p:ph type="body" idx="1"/>
          </p:nvPr>
        </p:nvSpPr>
        <p:spPr>
          <a:xfrm>
            <a:off x="311700" y="566975"/>
            <a:ext cx="8520600" cy="4400100"/>
          </a:xfrm>
          <a:prstGeom prst="rect">
            <a:avLst/>
          </a:prstGeom>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3"/>
              </a:rPr>
              <a:t>https://india.mongabay.com/2018/04/india-to-galvanise-greater-action-against-plastic-waste-on-world-environment-day/</a:t>
            </a:r>
            <a:endParaRPr sz="1200" u="sng">
              <a:solidFill>
                <a:srgbClr val="0000FF"/>
              </a:solidFill>
              <a:latin typeface="Playfair Display"/>
              <a:ea typeface="Playfair Display"/>
              <a:cs typeface="Playfair Display"/>
              <a:sym typeface="Playfair Display"/>
              <a:hlinkClick r:id="rId3"/>
            </a:endParaRPr>
          </a:p>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4"/>
              </a:rPr>
              <a:t>https://en.wikipedia.org/wiki/Extended_producer_responsibility</a:t>
            </a:r>
            <a:endParaRPr sz="1200" u="sng">
              <a:solidFill>
                <a:srgbClr val="0000FF"/>
              </a:solidFill>
              <a:latin typeface="Playfair Display"/>
              <a:ea typeface="Playfair Display"/>
              <a:cs typeface="Playfair Display"/>
              <a:sym typeface="Playfair Display"/>
              <a:hlinkClick r:id="rId4"/>
            </a:endParaRPr>
          </a:p>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5"/>
              </a:rPr>
              <a:t>https://www.downtoearth.org.in/news/africa/coca-cola-pepsico-nestl-worst-plastic-polluters-in-global-cleanups-brand-audits-61834</a:t>
            </a:r>
            <a:endParaRPr sz="1200" u="sng">
              <a:solidFill>
                <a:srgbClr val="0000FF"/>
              </a:solidFill>
              <a:latin typeface="Playfair Display"/>
              <a:ea typeface="Playfair Display"/>
              <a:cs typeface="Playfair Display"/>
              <a:sym typeface="Playfair Display"/>
              <a:hlinkClick r:id="rId5"/>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a:solidFill>
                  <a:schemeClr val="dk1"/>
                </a:solidFill>
                <a:latin typeface="Playfair Display"/>
                <a:ea typeface="Playfair Display"/>
                <a:cs typeface="Playfair Display"/>
                <a:sym typeface="Playfair Display"/>
              </a:rPr>
              <a:t>Jonathan Huang, Vivek Rathod, Chen Sun,  Menglong Zhu, Anoop Korattikara, Alireza Fathi , Ian Fischer, Zbigniew Wojna ,Yang Song, Sergio</a:t>
            </a:r>
            <a:endParaRPr sz="1200">
              <a:solidFill>
                <a:schemeClr val="dk1"/>
              </a:solidFill>
              <a:latin typeface="Playfair Display"/>
              <a:ea typeface="Playfair Display"/>
              <a:cs typeface="Playfair Display"/>
              <a:sym typeface="Playfair Display"/>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a:solidFill>
                  <a:schemeClr val="dk1"/>
                </a:solidFill>
                <a:latin typeface="Playfair Display"/>
                <a:ea typeface="Playfair Display"/>
                <a:cs typeface="Playfair Display"/>
                <a:sym typeface="Playfair Display"/>
              </a:rPr>
              <a:t>Guadarrama “Speed/accuracy trade-offs for modern convolutional object detectors” 2017 IEEE Conference on Computer Vision and Pattern</a:t>
            </a:r>
            <a:endParaRPr sz="1200">
              <a:solidFill>
                <a:schemeClr val="dk1"/>
              </a:solidFill>
              <a:latin typeface="Playfair Display"/>
              <a:ea typeface="Playfair Display"/>
              <a:cs typeface="Playfair Display"/>
              <a:sym typeface="Playfair Display"/>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a:solidFill>
                  <a:schemeClr val="dk1"/>
                </a:solidFill>
                <a:latin typeface="Playfair Display"/>
                <a:ea typeface="Playfair Display"/>
                <a:cs typeface="Playfair Display"/>
                <a:sym typeface="Playfair Display"/>
              </a:rPr>
              <a:t>Recognition (CVPR)</a:t>
            </a:r>
            <a:endParaRPr sz="1200">
              <a:solidFill>
                <a:schemeClr val="dk1"/>
              </a:solidFill>
              <a:latin typeface="Playfair Display"/>
              <a:ea typeface="Playfair Display"/>
              <a:cs typeface="Playfair Display"/>
              <a:sym typeface="Playfair Display"/>
            </a:endParaRPr>
          </a:p>
          <a:p>
            <a:pPr marL="457200" lvl="0" indent="-304800" algn="l" rtl="0">
              <a:lnSpc>
                <a:spcPct val="100000"/>
              </a:lnSpc>
              <a:spcBef>
                <a:spcPts val="0"/>
              </a:spcBef>
              <a:spcAft>
                <a:spcPts val="0"/>
              </a:spcAft>
              <a:buSzPts val="1200"/>
              <a:buFont typeface="Playfair Display"/>
              <a:buAutoNum type="arabicPeriod"/>
            </a:pPr>
            <a:r>
              <a:rPr lang="en" sz="1200">
                <a:solidFill>
                  <a:schemeClr val="dk1"/>
                </a:solidFill>
                <a:latin typeface="Playfair Display"/>
                <a:ea typeface="Playfair Display"/>
                <a:cs typeface="Playfair Display"/>
                <a:sym typeface="Playfair Display"/>
              </a:rPr>
              <a:t>Shaoqing Ren, Kaiming He, Ross Girshick, and Jian Sun “Faster R-CNN: Towards Real-Time Object Detection with Region Proposal Networks”</a:t>
            </a:r>
            <a:r>
              <a:rPr lang="en" sz="1200">
                <a:solidFill>
                  <a:schemeClr val="dk1"/>
                </a:solidFill>
                <a:uFill>
                  <a:noFill/>
                </a:uFill>
                <a:latin typeface="Playfair Display"/>
                <a:ea typeface="Playfair Display"/>
                <a:cs typeface="Playfair Display"/>
                <a:sym typeface="Playfair Display"/>
                <a:hlinkClick r:id="rId6"/>
              </a:rPr>
              <a:t> </a:t>
            </a:r>
            <a:r>
              <a:rPr lang="en" sz="1200" b="1" u="sng">
                <a:solidFill>
                  <a:srgbClr val="333333"/>
                </a:solidFill>
                <a:latin typeface="Playfair Display"/>
                <a:ea typeface="Playfair Display"/>
                <a:cs typeface="Playfair Display"/>
                <a:sym typeface="Playfair Display"/>
                <a:hlinkClick r:id="rId6"/>
              </a:rPr>
              <a:t> </a:t>
            </a:r>
            <a:r>
              <a:rPr lang="en" sz="1200" u="sng">
                <a:solidFill>
                  <a:schemeClr val="dk1"/>
                </a:solidFill>
                <a:latin typeface="Playfair Display"/>
                <a:ea typeface="Playfair Display"/>
                <a:cs typeface="Playfair Display"/>
                <a:sym typeface="Playfair Display"/>
                <a:hlinkClick r:id="rId6"/>
              </a:rPr>
              <a:t>IEEE Transactions on Pattern Analysis and Machine Intelligence (</a:t>
            </a:r>
            <a:r>
              <a:rPr lang="en" sz="1200">
                <a:solidFill>
                  <a:schemeClr val="dk1"/>
                </a:solidFill>
                <a:latin typeface="Playfair Display"/>
                <a:ea typeface="Playfair Display"/>
                <a:cs typeface="Playfair Display"/>
                <a:sym typeface="Playfair Display"/>
              </a:rPr>
              <a:t> Vol.39</a:t>
            </a:r>
            <a:r>
              <a:rPr lang="en" sz="1200">
                <a:solidFill>
                  <a:schemeClr val="dk1"/>
                </a:solidFill>
                <a:uFill>
                  <a:noFill/>
                </a:uFill>
                <a:latin typeface="Playfair Display"/>
                <a:ea typeface="Playfair Display"/>
                <a:cs typeface="Playfair Display"/>
                <a:sym typeface="Playfair Display"/>
                <a:hlinkClick r:id="rId7"/>
              </a:rPr>
              <a:t> </a:t>
            </a:r>
            <a:r>
              <a:rPr lang="en" sz="1200" u="sng">
                <a:solidFill>
                  <a:schemeClr val="dk1"/>
                </a:solidFill>
                <a:latin typeface="Playfair Display"/>
                <a:ea typeface="Playfair Display"/>
                <a:cs typeface="Playfair Display"/>
                <a:sym typeface="Playfair Display"/>
                <a:hlinkClick r:id="rId7"/>
              </a:rPr>
              <a:t>, Issue: 6 ,</a:t>
            </a:r>
            <a:r>
              <a:rPr lang="en" sz="1200">
                <a:solidFill>
                  <a:schemeClr val="dk1"/>
                </a:solidFill>
                <a:latin typeface="Playfair Display"/>
                <a:ea typeface="Playfair Display"/>
                <a:cs typeface="Playfair Display"/>
                <a:sym typeface="Playfair Display"/>
              </a:rPr>
              <a:t> June 1 2017 )</a:t>
            </a:r>
            <a:endParaRPr sz="1200">
              <a:solidFill>
                <a:schemeClr val="dk1"/>
              </a:solidFill>
              <a:latin typeface="Playfair Display"/>
              <a:ea typeface="Playfair Display"/>
              <a:cs typeface="Playfair Display"/>
              <a:sym typeface="Playfair Display"/>
            </a:endParaRPr>
          </a:p>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8"/>
              </a:rPr>
              <a:t>https://medium.com/@14prakash/understanding-and-implementing-architectures-of-resnet-and-resnext-for-state-of-the-art-image-cf51669e1624</a:t>
            </a:r>
            <a:endParaRPr sz="1200" u="sng">
              <a:solidFill>
                <a:srgbClr val="0000FF"/>
              </a:solidFill>
              <a:latin typeface="Playfair Display"/>
              <a:ea typeface="Playfair Display"/>
              <a:cs typeface="Playfair Display"/>
              <a:sym typeface="Playfair Display"/>
              <a:hlinkClick r:id="rId8"/>
            </a:endParaRPr>
          </a:p>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9"/>
              </a:rPr>
              <a:t>https://github.com/tensorflow/models/blob/master/research/object_detection/g3doc/detection_model_zoo.md</a:t>
            </a:r>
            <a:endParaRPr sz="1200" u="sng">
              <a:solidFill>
                <a:srgbClr val="0000FF"/>
              </a:solidFill>
              <a:latin typeface="Playfair Display"/>
              <a:ea typeface="Playfair Display"/>
              <a:cs typeface="Playfair Display"/>
              <a:sym typeface="Playfair Display"/>
              <a:hlinkClick r:id="rId9"/>
            </a:endParaRPr>
          </a:p>
          <a:p>
            <a:pPr marL="457200" lvl="0" indent="-304800" algn="l" rtl="0">
              <a:lnSpc>
                <a:spcPct val="100000"/>
              </a:lnSpc>
              <a:spcBef>
                <a:spcPts val="0"/>
              </a:spcBef>
              <a:spcAft>
                <a:spcPts val="0"/>
              </a:spcAft>
              <a:buSzPts val="1200"/>
              <a:buFont typeface="Playfair Display"/>
              <a:buAutoNum type="arabicPeriod"/>
            </a:pPr>
            <a:r>
              <a:rPr lang="en" sz="1200" u="sng">
                <a:solidFill>
                  <a:srgbClr val="0000FF"/>
                </a:solidFill>
                <a:latin typeface="Playfair Display"/>
                <a:ea typeface="Playfair Display"/>
                <a:cs typeface="Playfair Display"/>
                <a:sym typeface="Playfair Display"/>
                <a:hlinkClick r:id="rId10"/>
              </a:rPr>
              <a:t>https://medium.com/@sidereal/cnns-architectures-lenet-alexnet-vgg-googlenet-resnet-and-more-666091488df5</a:t>
            </a:r>
            <a:endParaRPr sz="1200" u="sng">
              <a:solidFill>
                <a:srgbClr val="0000FF"/>
              </a:solidFill>
              <a:latin typeface="Playfair Display"/>
              <a:ea typeface="Playfair Display"/>
              <a:cs typeface="Playfair Display"/>
              <a:sym typeface="Playfair Display"/>
              <a:hlinkClick r:id="rId10"/>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a:solidFill>
                  <a:schemeClr val="dk1"/>
                </a:solidFill>
                <a:latin typeface="Playfair Display"/>
                <a:ea typeface="Playfair Display"/>
                <a:cs typeface="Playfair Display"/>
                <a:sym typeface="Playfair Display"/>
              </a:rPr>
              <a:t>S. Ren, K. He, R. Girshick, X. Zhang, and J. Sun, “Object detection networks on convolutional feature maps,” IEEE transactions on pattern analysis and machine intelligence, vol. 39, no. 7, pp. 1476–1481, 2017.</a:t>
            </a:r>
            <a:endParaRPr sz="1200">
              <a:solidFill>
                <a:schemeClr val="dk1"/>
              </a:solidFill>
              <a:latin typeface="Playfair Display"/>
              <a:ea typeface="Playfair Display"/>
              <a:cs typeface="Playfair Display"/>
              <a:sym typeface="Playfair Display"/>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a:solidFill>
                  <a:schemeClr val="dk1"/>
                </a:solidFill>
                <a:latin typeface="Playfair Display"/>
                <a:ea typeface="Playfair Display"/>
                <a:cs typeface="Playfair Display"/>
                <a:sym typeface="Playfair Display"/>
              </a:rPr>
              <a:t>https://mc.ai/object-detection-speed-and-accuracy-comparison-faster-r-cnn-r-fcn-ssd-and-yolo/</a:t>
            </a:r>
            <a:endParaRPr sz="1200">
              <a:solidFill>
                <a:schemeClr val="dk1"/>
              </a:solidFill>
              <a:latin typeface="Playfair Display"/>
              <a:ea typeface="Playfair Display"/>
              <a:cs typeface="Playfair Display"/>
              <a:sym typeface="Playfair Display"/>
            </a:endParaRPr>
          </a:p>
          <a:p>
            <a:pPr marL="457200" lvl="0" indent="-304800" algn="l" rtl="0">
              <a:lnSpc>
                <a:spcPct val="103000"/>
              </a:lnSpc>
              <a:spcBef>
                <a:spcPts val="0"/>
              </a:spcBef>
              <a:spcAft>
                <a:spcPts val="0"/>
              </a:spcAft>
              <a:buClr>
                <a:schemeClr val="dk1"/>
              </a:buClr>
              <a:buSzPts val="1200"/>
              <a:buFont typeface="Playfair Display"/>
              <a:buAutoNum type="arabicPeriod"/>
            </a:pPr>
            <a:r>
              <a:rPr lang="en" sz="1200">
                <a:solidFill>
                  <a:schemeClr val="dk1"/>
                </a:solidFill>
                <a:highlight>
                  <a:srgbClr val="FFFFFF"/>
                </a:highlight>
                <a:latin typeface="Playfair Display"/>
                <a:ea typeface="Playfair Display"/>
                <a:cs typeface="Playfair Display"/>
                <a:sym typeface="Playfair Display"/>
              </a:rPr>
              <a:t>C. Tang, Y. Feng, X. Yang, C. Zheng and Y. Zhou, "The Object Detection Based on Deep Learning," 2017 4th International Conference on Information Science and Control Engineering (ICISCE), Changsha, 2017,pp723-728.</a:t>
            </a:r>
            <a:endParaRPr sz="1200">
              <a:solidFill>
                <a:schemeClr val="dk1"/>
              </a:solidFill>
              <a:highlight>
                <a:srgbClr val="FFFFFF"/>
              </a:highlight>
              <a:latin typeface="Playfair Display"/>
              <a:ea typeface="Playfair Display"/>
              <a:cs typeface="Playfair Display"/>
              <a:sym typeface="Playfair Display"/>
            </a:endParaRPr>
          </a:p>
          <a:p>
            <a:pPr marL="457200" lvl="0" indent="-304800" algn="l" rtl="0">
              <a:lnSpc>
                <a:spcPct val="100000"/>
              </a:lnSpc>
              <a:spcBef>
                <a:spcPts val="0"/>
              </a:spcBef>
              <a:spcAft>
                <a:spcPts val="0"/>
              </a:spcAft>
              <a:buClr>
                <a:schemeClr val="dk1"/>
              </a:buClr>
              <a:buSzPts val="1200"/>
              <a:buFont typeface="Playfair Display"/>
              <a:buAutoNum type="arabicPeriod"/>
            </a:pPr>
            <a:r>
              <a:rPr lang="en" sz="1200" u="sng">
                <a:solidFill>
                  <a:schemeClr val="dk1"/>
                </a:solidFill>
                <a:highlight>
                  <a:srgbClr val="FFFFFF"/>
                </a:highlight>
                <a:latin typeface="Playfair Display"/>
                <a:ea typeface="Playfair Display"/>
                <a:cs typeface="Playfair Display"/>
                <a:sym typeface="Playfair Display"/>
                <a:hlinkClick r:id="rId11"/>
              </a:rPr>
              <a:t>Kaiming He</a:t>
            </a:r>
            <a:r>
              <a:rPr lang="en" sz="1200">
                <a:solidFill>
                  <a:schemeClr val="dk1"/>
                </a:solidFill>
                <a:highlight>
                  <a:srgbClr val="FFFFFF"/>
                </a:highlight>
                <a:latin typeface="Playfair Display"/>
                <a:ea typeface="Playfair Display"/>
                <a:cs typeface="Playfair Display"/>
                <a:sym typeface="Playfair Display"/>
              </a:rPr>
              <a:t>, </a:t>
            </a:r>
            <a:r>
              <a:rPr lang="en" sz="1200" u="sng">
                <a:solidFill>
                  <a:schemeClr val="dk1"/>
                </a:solidFill>
                <a:highlight>
                  <a:srgbClr val="FFFFFF"/>
                </a:highlight>
                <a:latin typeface="Playfair Display"/>
                <a:ea typeface="Playfair Display"/>
                <a:cs typeface="Playfair Display"/>
                <a:sym typeface="Playfair Display"/>
                <a:hlinkClick r:id="rId12"/>
              </a:rPr>
              <a:t>Xiangyu Zhang</a:t>
            </a:r>
            <a:r>
              <a:rPr lang="en" sz="1200">
                <a:solidFill>
                  <a:schemeClr val="dk1"/>
                </a:solidFill>
                <a:highlight>
                  <a:srgbClr val="FFFFFF"/>
                </a:highlight>
                <a:latin typeface="Playfair Display"/>
                <a:ea typeface="Playfair Display"/>
                <a:cs typeface="Playfair Display"/>
                <a:sym typeface="Playfair Display"/>
              </a:rPr>
              <a:t>, </a:t>
            </a:r>
            <a:r>
              <a:rPr lang="en" sz="1200" u="sng">
                <a:solidFill>
                  <a:schemeClr val="dk1"/>
                </a:solidFill>
                <a:highlight>
                  <a:srgbClr val="FFFFFF"/>
                </a:highlight>
                <a:latin typeface="Playfair Display"/>
                <a:ea typeface="Playfair Display"/>
                <a:cs typeface="Playfair Display"/>
                <a:sym typeface="Playfair Display"/>
                <a:hlinkClick r:id="rId13"/>
              </a:rPr>
              <a:t>Shaoqing Ren</a:t>
            </a:r>
            <a:r>
              <a:rPr lang="en" sz="1200">
                <a:solidFill>
                  <a:schemeClr val="dk1"/>
                </a:solidFill>
                <a:highlight>
                  <a:srgbClr val="FFFFFF"/>
                </a:highlight>
                <a:latin typeface="Playfair Display"/>
                <a:ea typeface="Playfair Display"/>
                <a:cs typeface="Playfair Display"/>
                <a:sym typeface="Playfair Display"/>
              </a:rPr>
              <a:t>, </a:t>
            </a:r>
            <a:r>
              <a:rPr lang="en" sz="1200" u="sng">
                <a:solidFill>
                  <a:schemeClr val="dk1"/>
                </a:solidFill>
                <a:highlight>
                  <a:srgbClr val="FFFFFF"/>
                </a:highlight>
                <a:latin typeface="Playfair Display"/>
                <a:ea typeface="Playfair Display"/>
                <a:cs typeface="Playfair Display"/>
                <a:sym typeface="Playfair Display"/>
                <a:hlinkClick r:id="rId14"/>
              </a:rPr>
              <a:t>Jian Sun</a:t>
            </a:r>
            <a:r>
              <a:rPr lang="en" sz="1200">
                <a:solidFill>
                  <a:schemeClr val="dk1"/>
                </a:solidFill>
                <a:highlight>
                  <a:srgbClr val="FFFFFF"/>
                </a:highlight>
                <a:latin typeface="Playfair Display"/>
                <a:ea typeface="Playfair Display"/>
                <a:cs typeface="Playfair Display"/>
                <a:sym typeface="Playfair Display"/>
              </a:rPr>
              <a:t>, “Deep Residual Learning for Image Recognition”  Submitted on 10 Dec 2015</a:t>
            </a:r>
            <a:r>
              <a:rPr lang="en" sz="1200" u="sng">
                <a:solidFill>
                  <a:schemeClr val="dk1"/>
                </a:solidFill>
                <a:highlight>
                  <a:srgbClr val="FFFFFF"/>
                </a:highlight>
                <a:latin typeface="Playfair Display"/>
                <a:ea typeface="Playfair Display"/>
                <a:cs typeface="Playfair Display"/>
                <a:sym typeface="Playfair Display"/>
                <a:hlinkClick r:id="rId15"/>
              </a:rPr>
              <a:t> arXiv:1512.03385</a:t>
            </a:r>
            <a:endParaRPr sz="1200" u="sng">
              <a:solidFill>
                <a:schemeClr val="dk1"/>
              </a:solidFill>
              <a:highlight>
                <a:srgbClr val="FFFFFF"/>
              </a:highlight>
              <a:latin typeface="Playfair Display"/>
              <a:ea typeface="Playfair Display"/>
              <a:cs typeface="Playfair Display"/>
              <a:sym typeface="Playfair Display"/>
              <a:hlinkClick r:id="rId15"/>
            </a:endParaRPr>
          </a:p>
          <a:p>
            <a:pPr marL="0" lvl="0" indent="0" algn="l" rtl="0">
              <a:lnSpc>
                <a:spcPct val="100000"/>
              </a:lnSpc>
              <a:spcBef>
                <a:spcPts val="0"/>
              </a:spcBef>
              <a:spcAft>
                <a:spcPts val="1600"/>
              </a:spcAft>
              <a:buNone/>
            </a:pP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p:nvPr/>
        </p:nvSpPr>
        <p:spPr>
          <a:xfrm>
            <a:off x="1665600" y="2038800"/>
            <a:ext cx="5812800" cy="1065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Playfair Display"/>
                <a:ea typeface="Playfair Display"/>
                <a:cs typeface="Playfair Display"/>
                <a:sym typeface="Playfair Display"/>
              </a:rPr>
              <a:t>Thank You!!</a:t>
            </a:r>
            <a:endParaRPr sz="4800">
              <a:latin typeface="Playfair Display"/>
              <a:ea typeface="Playfair Display"/>
              <a:cs typeface="Playfair Display"/>
              <a:sym typeface="Playfair Display"/>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260675" y="210975"/>
            <a:ext cx="8520600" cy="66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INTRODUCTION</a:t>
            </a:r>
            <a:endParaRPr b="1">
              <a:latin typeface="Playfair Display"/>
              <a:ea typeface="Playfair Display"/>
              <a:cs typeface="Playfair Display"/>
              <a:sym typeface="Playfair Display"/>
            </a:endParaRPr>
          </a:p>
        </p:txBody>
      </p:sp>
      <p:sp>
        <p:nvSpPr>
          <p:cNvPr id="69" name="Google Shape;69;p15"/>
          <p:cNvSpPr txBox="1">
            <a:spLocks noGrp="1"/>
          </p:cNvSpPr>
          <p:nvPr>
            <p:ph type="body" idx="1"/>
          </p:nvPr>
        </p:nvSpPr>
        <p:spPr>
          <a:xfrm>
            <a:off x="311700" y="1013175"/>
            <a:ext cx="6579900" cy="3738600"/>
          </a:xfrm>
          <a:prstGeom prst="rect">
            <a:avLst/>
          </a:prstGeom>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Font typeface="Playfair Display"/>
              <a:buChar char="●"/>
            </a:pPr>
            <a:r>
              <a:rPr lang="en">
                <a:solidFill>
                  <a:schemeClr val="dk1"/>
                </a:solidFill>
                <a:latin typeface="Playfair Display"/>
                <a:ea typeface="Playfair Display"/>
                <a:cs typeface="Playfair Display"/>
                <a:sym typeface="Playfair Display"/>
              </a:rPr>
              <a:t>India is the 2</a:t>
            </a:r>
            <a:r>
              <a:rPr lang="en" baseline="30000">
                <a:solidFill>
                  <a:schemeClr val="dk1"/>
                </a:solidFill>
                <a:latin typeface="Playfair Display"/>
                <a:ea typeface="Playfair Display"/>
                <a:cs typeface="Playfair Display"/>
                <a:sym typeface="Playfair Display"/>
              </a:rPr>
              <a:t>nd</a:t>
            </a:r>
            <a:r>
              <a:rPr lang="en">
                <a:solidFill>
                  <a:schemeClr val="dk1"/>
                </a:solidFill>
                <a:latin typeface="Playfair Display"/>
                <a:ea typeface="Playfair Display"/>
                <a:cs typeface="Playfair Display"/>
                <a:sym typeface="Playfair Display"/>
              </a:rPr>
              <a:t> most populated country in the world</a:t>
            </a:r>
            <a:endParaRPr>
              <a:solidFill>
                <a:schemeClr val="dk1"/>
              </a:solidFill>
              <a:latin typeface="Playfair Display"/>
              <a:ea typeface="Playfair Display"/>
              <a:cs typeface="Playfair Display"/>
              <a:sym typeface="Playfair Display"/>
            </a:endParaRPr>
          </a:p>
          <a:p>
            <a:pPr marL="457200" lvl="0" indent="-342900" algn="just" rtl="0">
              <a:lnSpc>
                <a:spcPct val="150000"/>
              </a:lnSpc>
              <a:spcBef>
                <a:spcPts val="0"/>
              </a:spcBef>
              <a:spcAft>
                <a:spcPts val="0"/>
              </a:spcAft>
              <a:buSzPts val="1800"/>
              <a:buFont typeface="Playfair Display"/>
              <a:buChar char="●"/>
            </a:pPr>
            <a:r>
              <a:rPr lang="en">
                <a:solidFill>
                  <a:srgbClr val="222222"/>
                </a:solidFill>
                <a:latin typeface="Playfair Display"/>
                <a:ea typeface="Playfair Display"/>
                <a:cs typeface="Playfair Display"/>
                <a:sym typeface="Playfair Display"/>
              </a:rPr>
              <a:t>Approximately 5.6 million tonnes of plastic waste is generated in our country every year, which turns out to be 15,342 tonnes in a single day</a:t>
            </a:r>
            <a:endParaRPr>
              <a:solidFill>
                <a:srgbClr val="222222"/>
              </a:solidFill>
              <a:latin typeface="Playfair Display"/>
              <a:ea typeface="Playfair Display"/>
              <a:cs typeface="Playfair Display"/>
              <a:sym typeface="Playfair Display"/>
            </a:endParaRPr>
          </a:p>
          <a:p>
            <a:pPr marL="457200" lvl="0" indent="-342900" algn="just" rtl="0">
              <a:lnSpc>
                <a:spcPct val="150000"/>
              </a:lnSpc>
              <a:spcBef>
                <a:spcPts val="0"/>
              </a:spcBef>
              <a:spcAft>
                <a:spcPts val="0"/>
              </a:spcAft>
              <a:buClr>
                <a:srgbClr val="222222"/>
              </a:buClr>
              <a:buSzPts val="1800"/>
              <a:buFont typeface="Playfair Display"/>
              <a:buChar char="●"/>
            </a:pPr>
            <a:r>
              <a:rPr lang="en">
                <a:solidFill>
                  <a:srgbClr val="222222"/>
                </a:solidFill>
                <a:latin typeface="Playfair Display"/>
                <a:ea typeface="Playfair Display"/>
                <a:cs typeface="Playfair Display"/>
                <a:sym typeface="Playfair Display"/>
              </a:rPr>
              <a:t>Majority of the waste include chips, biscuits, chocolates and bottled drinks</a:t>
            </a:r>
            <a:endParaRPr>
              <a:solidFill>
                <a:srgbClr val="222222"/>
              </a:solidFill>
              <a:latin typeface="Playfair Display"/>
              <a:ea typeface="Playfair Display"/>
              <a:cs typeface="Playfair Display"/>
              <a:sym typeface="Playfair Display"/>
            </a:endParaRPr>
          </a:p>
          <a:p>
            <a:pPr marL="457200" lvl="0" indent="-342900" algn="just" rtl="0">
              <a:lnSpc>
                <a:spcPct val="150000"/>
              </a:lnSpc>
              <a:spcBef>
                <a:spcPts val="0"/>
              </a:spcBef>
              <a:spcAft>
                <a:spcPts val="0"/>
              </a:spcAft>
              <a:buClr>
                <a:srgbClr val="222222"/>
              </a:buClr>
              <a:buSzPts val="1800"/>
              <a:buFont typeface="Playfair Display"/>
              <a:buChar char="●"/>
            </a:pPr>
            <a:r>
              <a:rPr lang="en">
                <a:solidFill>
                  <a:srgbClr val="222222"/>
                </a:solidFill>
                <a:latin typeface="Playfair Display"/>
                <a:ea typeface="Playfair Display"/>
                <a:cs typeface="Playfair Display"/>
                <a:sym typeface="Playfair Display"/>
              </a:rPr>
              <a:t>Out of the total plastic waste generated, most of the plastic waste is generated by Nestle, PepsiCo, Coca-Cola and by many such MNCs</a:t>
            </a:r>
            <a:endParaRPr>
              <a:solidFill>
                <a:srgbClr val="222222"/>
              </a:solidFill>
              <a:latin typeface="Playfair Display"/>
              <a:ea typeface="Playfair Display"/>
              <a:cs typeface="Playfair Display"/>
              <a:sym typeface="Playfair Display"/>
            </a:endParaRPr>
          </a:p>
          <a:p>
            <a:pPr marL="0" lvl="0" indent="3175" algn="just" rtl="0">
              <a:lnSpc>
                <a:spcPct val="150000"/>
              </a:lnSpc>
              <a:spcBef>
                <a:spcPts val="1375"/>
              </a:spcBef>
              <a:spcAft>
                <a:spcPts val="1375"/>
              </a:spcAft>
              <a:buClr>
                <a:schemeClr val="dk1"/>
              </a:buClr>
              <a:buSzPts val="1100"/>
              <a:buFont typeface="Arial"/>
              <a:buNone/>
            </a:pPr>
            <a:r>
              <a:rPr lang="en" sz="1400">
                <a:solidFill>
                  <a:srgbClr val="222222"/>
                </a:solidFill>
                <a:latin typeface="Times New Roman"/>
                <a:ea typeface="Times New Roman"/>
                <a:cs typeface="Times New Roman"/>
                <a:sym typeface="Times New Roman"/>
              </a:rPr>
              <a:t> </a:t>
            </a:r>
            <a:endParaRPr>
              <a:solidFill>
                <a:srgbClr val="222222"/>
              </a:solidFill>
              <a:latin typeface="Times New Roman"/>
              <a:ea typeface="Times New Roman"/>
              <a:cs typeface="Times New Roman"/>
              <a:sym typeface="Times New Roman"/>
            </a:endParaRPr>
          </a:p>
        </p:txBody>
      </p:sp>
      <p:pic>
        <p:nvPicPr>
          <p:cNvPr id="70" name="Google Shape;70;p15"/>
          <p:cNvPicPr preferRelativeResize="0"/>
          <p:nvPr/>
        </p:nvPicPr>
        <p:blipFill>
          <a:blip r:embed="rId3">
            <a:alphaModFix/>
          </a:blip>
          <a:stretch>
            <a:fillRect/>
          </a:stretch>
        </p:blipFill>
        <p:spPr>
          <a:xfrm>
            <a:off x="6891600" y="1013175"/>
            <a:ext cx="2179850" cy="349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body" idx="1"/>
          </p:nvPr>
        </p:nvSpPr>
        <p:spPr>
          <a:xfrm>
            <a:off x="311700" y="160750"/>
            <a:ext cx="8709600" cy="48465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2400">
              <a:solidFill>
                <a:srgbClr val="434343"/>
              </a:solidFill>
              <a:latin typeface="Playfair Display Black"/>
              <a:ea typeface="Playfair Display Black"/>
              <a:cs typeface="Playfair Display Black"/>
              <a:sym typeface="Playfair Display Black"/>
            </a:endParaRPr>
          </a:p>
          <a:p>
            <a:pPr marL="457200" lvl="0" indent="0" algn="l" rtl="0">
              <a:lnSpc>
                <a:spcPct val="100000"/>
              </a:lnSpc>
              <a:spcBef>
                <a:spcPts val="0"/>
              </a:spcBef>
              <a:spcAft>
                <a:spcPts val="0"/>
              </a:spcAft>
              <a:buNone/>
            </a:pPr>
            <a:r>
              <a:rPr lang="en" sz="2400" b="1">
                <a:solidFill>
                  <a:srgbClr val="434343"/>
                </a:solidFill>
                <a:latin typeface="Playfair Display"/>
                <a:ea typeface="Playfair Display"/>
                <a:cs typeface="Playfair Display"/>
                <a:sym typeface="Playfair Display"/>
              </a:rPr>
              <a:t>EPR </a:t>
            </a:r>
            <a:r>
              <a:rPr lang="en" sz="2400" b="1">
                <a:solidFill>
                  <a:srgbClr val="222222"/>
                </a:solidFill>
                <a:latin typeface="Playfair Display"/>
                <a:ea typeface="Playfair Display"/>
                <a:cs typeface="Playfair Display"/>
                <a:sym typeface="Playfair Display"/>
              </a:rPr>
              <a:t>(Extended Producer Responsibility)</a:t>
            </a:r>
            <a:r>
              <a:rPr lang="en" sz="2400" b="1">
                <a:solidFill>
                  <a:srgbClr val="434343"/>
                </a:solidFill>
                <a:latin typeface="Playfair Display"/>
                <a:ea typeface="Playfair Display"/>
                <a:cs typeface="Playfair Display"/>
                <a:sym typeface="Playfair Display"/>
              </a:rPr>
              <a:t> </a:t>
            </a:r>
            <a:endParaRPr sz="1400" b="1">
              <a:solidFill>
                <a:srgbClr val="434343"/>
              </a:solidFill>
              <a:latin typeface="Playfair Display"/>
              <a:ea typeface="Playfair Display"/>
              <a:cs typeface="Playfair Display"/>
              <a:sym typeface="Playfair Display"/>
            </a:endParaRPr>
          </a:p>
          <a:p>
            <a:pPr marL="0" lvl="0" indent="0" algn="just" rtl="0">
              <a:lnSpc>
                <a:spcPct val="102916"/>
              </a:lnSpc>
              <a:spcBef>
                <a:spcPts val="0"/>
              </a:spcBef>
              <a:spcAft>
                <a:spcPts val="0"/>
              </a:spcAft>
              <a:buNone/>
            </a:pPr>
            <a:r>
              <a:rPr lang="en" sz="1400">
                <a:solidFill>
                  <a:srgbClr val="434343"/>
                </a:solidFill>
                <a:latin typeface="Playfair Display Black"/>
                <a:ea typeface="Playfair Display Black"/>
                <a:cs typeface="Playfair Display Black"/>
                <a:sym typeface="Playfair Display Black"/>
              </a:rPr>
              <a:t>	</a:t>
            </a:r>
            <a:endParaRPr sz="1400">
              <a:solidFill>
                <a:srgbClr val="434343"/>
              </a:solidFill>
              <a:latin typeface="Playfair Display Black"/>
              <a:ea typeface="Playfair Display Black"/>
              <a:cs typeface="Playfair Display Black"/>
              <a:sym typeface="Playfair Display Black"/>
            </a:endParaRPr>
          </a:p>
          <a:p>
            <a:pPr marL="457200" lvl="0" indent="-342900" algn="just" rtl="0">
              <a:lnSpc>
                <a:spcPct val="115000"/>
              </a:lnSpc>
              <a:spcBef>
                <a:spcPts val="1375"/>
              </a:spcBef>
              <a:spcAft>
                <a:spcPts val="0"/>
              </a:spcAft>
              <a:buClr>
                <a:srgbClr val="222222"/>
              </a:buClr>
              <a:buSzPts val="1800"/>
              <a:buFont typeface="Playfair Display"/>
              <a:buChar char="●"/>
            </a:pPr>
            <a:r>
              <a:rPr lang="en" b="1">
                <a:solidFill>
                  <a:srgbClr val="222222"/>
                </a:solidFill>
                <a:latin typeface="Playfair Display"/>
                <a:ea typeface="Playfair Display"/>
                <a:cs typeface="Playfair Display"/>
                <a:sym typeface="Playfair Display"/>
              </a:rPr>
              <a:t>EPR </a:t>
            </a:r>
            <a:r>
              <a:rPr lang="en">
                <a:solidFill>
                  <a:srgbClr val="222222"/>
                </a:solidFill>
                <a:latin typeface="Playfair Display"/>
                <a:ea typeface="Playfair Display"/>
                <a:cs typeface="Playfair Display"/>
                <a:sym typeface="Playfair Display"/>
              </a:rPr>
              <a:t>is a law for environment protection strategy which was issued by the government</a:t>
            </a:r>
            <a:r>
              <a:rPr lang="en" b="1">
                <a:solidFill>
                  <a:srgbClr val="222222"/>
                </a:solidFill>
                <a:latin typeface="Playfair Display"/>
                <a:ea typeface="Playfair Display"/>
                <a:cs typeface="Playfair Display"/>
                <a:sym typeface="Playfair Display"/>
              </a:rPr>
              <a:t> </a:t>
            </a:r>
            <a:r>
              <a:rPr lang="en">
                <a:solidFill>
                  <a:srgbClr val="222222"/>
                </a:solidFill>
                <a:latin typeface="Playfair Display"/>
                <a:ea typeface="Playfair Display"/>
                <a:cs typeface="Playfair Display"/>
                <a:sym typeface="Playfair Display"/>
              </a:rPr>
              <a:t>in the year 2011</a:t>
            </a:r>
            <a:endParaRPr>
              <a:solidFill>
                <a:srgbClr val="222222"/>
              </a:solidFill>
              <a:latin typeface="Playfair Display"/>
              <a:ea typeface="Playfair Display"/>
              <a:cs typeface="Playfair Display"/>
              <a:sym typeface="Playfair Display"/>
            </a:endParaRPr>
          </a:p>
          <a:p>
            <a:pPr marL="457200" lvl="0" indent="0" algn="just" rtl="0">
              <a:lnSpc>
                <a:spcPct val="115000"/>
              </a:lnSpc>
              <a:spcBef>
                <a:spcPts val="1375"/>
              </a:spcBef>
              <a:spcAft>
                <a:spcPts val="0"/>
              </a:spcAft>
              <a:buClr>
                <a:schemeClr val="dk1"/>
              </a:buClr>
              <a:buSzPts val="1100"/>
              <a:buFont typeface="Arial"/>
              <a:buNone/>
            </a:pPr>
            <a:endParaRPr>
              <a:solidFill>
                <a:srgbClr val="222222"/>
              </a:solidFill>
              <a:latin typeface="Playfair Display"/>
              <a:ea typeface="Playfair Display"/>
              <a:cs typeface="Playfair Display"/>
              <a:sym typeface="Playfair Display"/>
            </a:endParaRPr>
          </a:p>
          <a:p>
            <a:pPr marL="457200" lvl="0" indent="-342900" algn="just" rtl="0">
              <a:lnSpc>
                <a:spcPct val="115000"/>
              </a:lnSpc>
              <a:spcBef>
                <a:spcPts val="1375"/>
              </a:spcBef>
              <a:spcAft>
                <a:spcPts val="0"/>
              </a:spcAft>
              <a:buClr>
                <a:srgbClr val="222222"/>
              </a:buClr>
              <a:buSzPts val="1800"/>
              <a:buFont typeface="Playfair Display"/>
              <a:buChar char="●"/>
            </a:pPr>
            <a:r>
              <a:rPr lang="en">
                <a:solidFill>
                  <a:srgbClr val="222222"/>
                </a:solidFill>
                <a:latin typeface="Playfair Display"/>
                <a:ea typeface="Playfair Display"/>
                <a:cs typeface="Playfair Display"/>
                <a:sym typeface="Playfair Display"/>
              </a:rPr>
              <a:t>It states that it is the responsibility of the</a:t>
            </a:r>
            <a:endParaRPr>
              <a:solidFill>
                <a:srgbClr val="222222"/>
              </a:solidFill>
              <a:latin typeface="Playfair Display"/>
              <a:ea typeface="Playfair Display"/>
              <a:cs typeface="Playfair Display"/>
              <a:sym typeface="Playfair Display"/>
            </a:endParaRPr>
          </a:p>
          <a:p>
            <a:pPr marL="457200" lvl="0" indent="0" algn="just" rtl="0">
              <a:lnSpc>
                <a:spcPct val="115000"/>
              </a:lnSpc>
              <a:spcBef>
                <a:spcPts val="1375"/>
              </a:spcBef>
              <a:spcAft>
                <a:spcPts val="0"/>
              </a:spcAft>
              <a:buClr>
                <a:schemeClr val="dk1"/>
              </a:buClr>
              <a:buSzPts val="1100"/>
              <a:buFont typeface="Arial"/>
              <a:buNone/>
            </a:pPr>
            <a:r>
              <a:rPr lang="en">
                <a:solidFill>
                  <a:srgbClr val="222222"/>
                </a:solidFill>
                <a:latin typeface="Playfair Display"/>
                <a:ea typeface="Playfair Display"/>
                <a:cs typeface="Playfair Display"/>
                <a:sym typeface="Playfair Display"/>
              </a:rPr>
              <a:t>producer to properly manage and recycle</a:t>
            </a:r>
            <a:endParaRPr>
              <a:solidFill>
                <a:srgbClr val="222222"/>
              </a:solidFill>
              <a:latin typeface="Playfair Display"/>
              <a:ea typeface="Playfair Display"/>
              <a:cs typeface="Playfair Display"/>
              <a:sym typeface="Playfair Display"/>
            </a:endParaRPr>
          </a:p>
          <a:p>
            <a:pPr marL="457200" lvl="0" indent="0" algn="just" rtl="0">
              <a:lnSpc>
                <a:spcPct val="115000"/>
              </a:lnSpc>
              <a:spcBef>
                <a:spcPts val="1375"/>
              </a:spcBef>
              <a:spcAft>
                <a:spcPts val="0"/>
              </a:spcAft>
              <a:buClr>
                <a:schemeClr val="dk1"/>
              </a:buClr>
              <a:buSzPts val="1100"/>
              <a:buFont typeface="Arial"/>
              <a:buNone/>
            </a:pPr>
            <a:r>
              <a:rPr lang="en">
                <a:solidFill>
                  <a:srgbClr val="222222"/>
                </a:solidFill>
                <a:latin typeface="Playfair Display"/>
                <a:ea typeface="Playfair Display"/>
                <a:cs typeface="Playfair Display"/>
                <a:sym typeface="Playfair Display"/>
              </a:rPr>
              <a:t>the post consumer goods </a:t>
            </a:r>
            <a:endParaRPr>
              <a:solidFill>
                <a:srgbClr val="222222"/>
              </a:solidFill>
              <a:latin typeface="Playfair Display"/>
              <a:ea typeface="Playfair Display"/>
              <a:cs typeface="Playfair Display"/>
              <a:sym typeface="Playfair Display"/>
            </a:endParaRPr>
          </a:p>
          <a:p>
            <a:pPr marL="457200" lvl="0" indent="0" algn="just" rtl="0">
              <a:lnSpc>
                <a:spcPct val="102916"/>
              </a:lnSpc>
              <a:spcBef>
                <a:spcPts val="1375"/>
              </a:spcBef>
              <a:spcAft>
                <a:spcPts val="0"/>
              </a:spcAft>
              <a:buClr>
                <a:schemeClr val="dk1"/>
              </a:buClr>
              <a:buSzPts val="1100"/>
              <a:buFont typeface="Arial"/>
              <a:buNone/>
            </a:pPr>
            <a:endParaRPr>
              <a:solidFill>
                <a:srgbClr val="222222"/>
              </a:solidFill>
              <a:latin typeface="Playfair Display"/>
              <a:ea typeface="Playfair Display"/>
              <a:cs typeface="Playfair Display"/>
              <a:sym typeface="Playfair Display"/>
            </a:endParaRPr>
          </a:p>
          <a:p>
            <a:pPr marL="0" lvl="0" indent="3175" algn="just" rtl="0">
              <a:lnSpc>
                <a:spcPct val="102916"/>
              </a:lnSpc>
              <a:spcBef>
                <a:spcPts val="1375"/>
              </a:spcBef>
              <a:spcAft>
                <a:spcPts val="1375"/>
              </a:spcAft>
              <a:buClr>
                <a:schemeClr val="dk1"/>
              </a:buClr>
              <a:buSzPts val="1100"/>
              <a:buFont typeface="Arial"/>
              <a:buNone/>
            </a:pPr>
            <a:endParaRPr b="1">
              <a:solidFill>
                <a:srgbClr val="222222"/>
              </a:solidFill>
              <a:latin typeface="Playfair Display"/>
              <a:ea typeface="Playfair Display"/>
              <a:cs typeface="Playfair Display"/>
              <a:sym typeface="Playfair Display"/>
            </a:endParaRPr>
          </a:p>
        </p:txBody>
      </p:sp>
      <p:pic>
        <p:nvPicPr>
          <p:cNvPr id="76" name="Google Shape;76;p16"/>
          <p:cNvPicPr preferRelativeResize="0"/>
          <p:nvPr/>
        </p:nvPicPr>
        <p:blipFill>
          <a:blip r:embed="rId3">
            <a:alphaModFix/>
          </a:blip>
          <a:stretch>
            <a:fillRect/>
          </a:stretch>
        </p:blipFill>
        <p:spPr>
          <a:xfrm>
            <a:off x="5163600" y="1717850"/>
            <a:ext cx="3857700" cy="3260755"/>
          </a:xfrm>
          <a:prstGeom prst="rect">
            <a:avLst/>
          </a:prstGeom>
          <a:noFill/>
          <a:ln>
            <a:noFill/>
          </a:ln>
        </p:spPr>
      </p:pic>
      <p:pic>
        <p:nvPicPr>
          <p:cNvPr id="77" name="Google Shape;77;p16"/>
          <p:cNvPicPr preferRelativeResize="0"/>
          <p:nvPr/>
        </p:nvPicPr>
        <p:blipFill>
          <a:blip r:embed="rId4">
            <a:alphaModFix/>
          </a:blip>
          <a:stretch>
            <a:fillRect/>
          </a:stretch>
        </p:blipFill>
        <p:spPr>
          <a:xfrm>
            <a:off x="7043300" y="361650"/>
            <a:ext cx="1244574" cy="904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82" name="Google Shape;82;p17"/>
          <p:cNvPicPr preferRelativeResize="0"/>
          <p:nvPr/>
        </p:nvPicPr>
        <p:blipFill>
          <a:blip r:embed="rId3">
            <a:alphaModFix/>
          </a:blip>
          <a:stretch>
            <a:fillRect/>
          </a:stretch>
        </p:blipFill>
        <p:spPr>
          <a:xfrm>
            <a:off x="1414350" y="216000"/>
            <a:ext cx="6409976" cy="471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593875" y="105050"/>
            <a:ext cx="8162100" cy="52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Playfair Display"/>
                <a:ea typeface="Playfair Display"/>
                <a:cs typeface="Playfair Display"/>
                <a:sym typeface="Playfair Display"/>
              </a:rPr>
              <a:t>SURVEY OF OBJECT DETECTION METHODS </a:t>
            </a:r>
            <a:endParaRPr b="1">
              <a:latin typeface="Playfair Display"/>
              <a:ea typeface="Playfair Display"/>
              <a:cs typeface="Playfair Display"/>
              <a:sym typeface="Playfair Display"/>
            </a:endParaRPr>
          </a:p>
        </p:txBody>
      </p:sp>
      <p:graphicFrame>
        <p:nvGraphicFramePr>
          <p:cNvPr id="88" name="Google Shape;88;p18"/>
          <p:cNvGraphicFramePr/>
          <p:nvPr/>
        </p:nvGraphicFramePr>
        <p:xfrm>
          <a:off x="254050" y="997825"/>
          <a:ext cx="3000000" cy="3000000"/>
        </p:xfrm>
        <a:graphic>
          <a:graphicData uri="http://schemas.openxmlformats.org/drawingml/2006/table">
            <a:tbl>
              <a:tblPr>
                <a:noFill/>
                <a:tableStyleId>{127AC03E-D29A-4684-876B-D3D9A2174515}</a:tableStyleId>
              </a:tblPr>
              <a:tblGrid>
                <a:gridCol w="1433025">
                  <a:extLst>
                    <a:ext uri="{9D8B030D-6E8A-4147-A177-3AD203B41FA5}">
                      <a16:colId xmlns:a16="http://schemas.microsoft.com/office/drawing/2014/main" val="20000"/>
                    </a:ext>
                  </a:extLst>
                </a:gridCol>
                <a:gridCol w="2461500">
                  <a:extLst>
                    <a:ext uri="{9D8B030D-6E8A-4147-A177-3AD203B41FA5}">
                      <a16:colId xmlns:a16="http://schemas.microsoft.com/office/drawing/2014/main" val="20001"/>
                    </a:ext>
                  </a:extLst>
                </a:gridCol>
                <a:gridCol w="2504725">
                  <a:extLst>
                    <a:ext uri="{9D8B030D-6E8A-4147-A177-3AD203B41FA5}">
                      <a16:colId xmlns:a16="http://schemas.microsoft.com/office/drawing/2014/main" val="20002"/>
                    </a:ext>
                  </a:extLst>
                </a:gridCol>
                <a:gridCol w="2236650">
                  <a:extLst>
                    <a:ext uri="{9D8B030D-6E8A-4147-A177-3AD203B41FA5}">
                      <a16:colId xmlns:a16="http://schemas.microsoft.com/office/drawing/2014/main" val="20003"/>
                    </a:ext>
                  </a:extLst>
                </a:gridCol>
              </a:tblGrid>
              <a:tr h="564875">
                <a:tc>
                  <a:txBody>
                    <a:bodyPr/>
                    <a:lstStyle/>
                    <a:p>
                      <a:pPr marL="0" lvl="0" indent="0" algn="ctr" rtl="0">
                        <a:spcBef>
                          <a:spcPts val="0"/>
                        </a:spcBef>
                        <a:spcAft>
                          <a:spcPts val="0"/>
                        </a:spcAft>
                        <a:buNone/>
                      </a:pPr>
                      <a:r>
                        <a:rPr lang="en" sz="1800" b="1">
                          <a:latin typeface="Playfair Display"/>
                          <a:ea typeface="Playfair Display"/>
                          <a:cs typeface="Playfair Display"/>
                          <a:sym typeface="Playfair Display"/>
                        </a:rPr>
                        <a:t>Parameters</a:t>
                      </a:r>
                      <a:endParaRPr sz="1800" b="1">
                        <a:latin typeface="Playfair Display"/>
                        <a:ea typeface="Playfair Display"/>
                        <a:cs typeface="Playfair Display"/>
                        <a:sym typeface="Playfair Display"/>
                      </a:endParaRPr>
                    </a:p>
                  </a:txBody>
                  <a:tcPr marL="91425" marR="91425" marT="91425" marB="91425">
                    <a:lnL w="28575" cap="flat" cmpd="sng">
                      <a:solidFill>
                        <a:srgbClr val="999999"/>
                      </a:solidFill>
                      <a:prstDash val="solid"/>
                      <a:round/>
                      <a:headEnd type="none" w="sm" len="sm"/>
                      <a:tailEnd type="none" w="sm" len="sm"/>
                    </a:lnL>
                    <a:lnR w="28575" cap="flat" cmpd="sng">
                      <a:solidFill>
                        <a:srgbClr val="999999"/>
                      </a:solidFill>
                      <a:prstDash val="solid"/>
                      <a:round/>
                      <a:headEnd type="none" w="sm" len="sm"/>
                      <a:tailEnd type="none" w="sm" len="sm"/>
                    </a:lnR>
                    <a:lnT w="28575" cap="flat" cmpd="sng">
                      <a:solidFill>
                        <a:srgbClr val="999999"/>
                      </a:solidFill>
                      <a:prstDash val="solid"/>
                      <a:round/>
                      <a:headEnd type="none" w="sm" len="sm"/>
                      <a:tailEnd type="none" w="sm" len="sm"/>
                    </a:lnT>
                    <a:lnB w="2857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Playfair Display"/>
                          <a:ea typeface="Playfair Display"/>
                          <a:cs typeface="Playfair Display"/>
                          <a:sym typeface="Playfair Display"/>
                        </a:rPr>
                        <a:t>Faster RCNN</a:t>
                      </a:r>
                      <a:endParaRPr sz="1800" b="1">
                        <a:latin typeface="Playfair Display"/>
                        <a:ea typeface="Playfair Display"/>
                        <a:cs typeface="Playfair Display"/>
                        <a:sym typeface="Playfair Display"/>
                      </a:endParaRPr>
                    </a:p>
                  </a:txBody>
                  <a:tcPr marL="91425" marR="91425" marT="91425" marB="91425">
                    <a:lnL w="28575" cap="flat" cmpd="sng">
                      <a:solidFill>
                        <a:srgbClr val="999999"/>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Playfair Display"/>
                          <a:ea typeface="Playfair Display"/>
                          <a:cs typeface="Playfair Display"/>
                          <a:sym typeface="Playfair Display"/>
                        </a:rPr>
                        <a:t>SSD</a:t>
                      </a:r>
                      <a:endParaRPr sz="1800" b="1">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Playfair Display"/>
                          <a:ea typeface="Playfair Display"/>
                          <a:cs typeface="Playfair Display"/>
                          <a:sym typeface="Playfair Display"/>
                        </a:rPr>
                        <a:t>YOLO</a:t>
                      </a:r>
                      <a:endParaRPr sz="1800" b="1">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54845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Speed</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99999"/>
                      </a:solidFill>
                      <a:prstDash val="solid"/>
                      <a:round/>
                      <a:headEnd type="none" w="sm" len="sm"/>
                      <a:tailEnd type="none" w="sm" len="sm"/>
                    </a:lnT>
                  </a:tcPr>
                </a:tc>
                <a:tc>
                  <a:txBody>
                    <a:bodyPr/>
                    <a:lstStyle/>
                    <a:p>
                      <a:pPr marL="0" lvl="0" indent="0" algn="ctr" rtl="0">
                        <a:lnSpc>
                          <a:spcPct val="115000"/>
                        </a:lnSpc>
                        <a:spcBef>
                          <a:spcPts val="0"/>
                        </a:spcBef>
                        <a:spcAft>
                          <a:spcPts val="1600"/>
                        </a:spcAft>
                        <a:buNone/>
                      </a:pPr>
                      <a:r>
                        <a:rPr lang="en">
                          <a:solidFill>
                            <a:schemeClr val="dk1"/>
                          </a:solidFill>
                          <a:highlight>
                            <a:srgbClr val="FFFFFF"/>
                          </a:highlight>
                          <a:latin typeface="Georgia"/>
                          <a:ea typeface="Georgia"/>
                          <a:cs typeface="Georgia"/>
                          <a:sym typeface="Georgia"/>
                        </a:rPr>
                        <a:t>   </a:t>
                      </a:r>
                      <a:r>
                        <a:rPr lang="en">
                          <a:solidFill>
                            <a:schemeClr val="dk1"/>
                          </a:solidFill>
                          <a:highlight>
                            <a:srgbClr val="FFFFFF"/>
                          </a:highlight>
                          <a:latin typeface="Times New Roman"/>
                          <a:ea typeface="Times New Roman"/>
                          <a:cs typeface="Times New Roman"/>
                          <a:sym typeface="Times New Roman"/>
                        </a:rPr>
                        <a:t>5</a:t>
                      </a:r>
                      <a:r>
                        <a:rPr lang="en">
                          <a:solidFill>
                            <a:schemeClr val="dk1"/>
                          </a:solidFill>
                          <a:highlight>
                            <a:srgbClr val="FFFFFF"/>
                          </a:highlight>
                          <a:latin typeface="Playfair Display"/>
                          <a:ea typeface="Playfair Display"/>
                          <a:cs typeface="Playfair Display"/>
                          <a:sym typeface="Playfair Display"/>
                        </a:rPr>
                        <a:t> frames per second</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T w="2857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22</a:t>
                      </a:r>
                      <a:r>
                        <a:rPr lang="en">
                          <a:solidFill>
                            <a:schemeClr val="dk1"/>
                          </a:solidFill>
                          <a:highlight>
                            <a:srgbClr val="FFFFFF"/>
                          </a:highlight>
                          <a:latin typeface="Georgia"/>
                          <a:ea typeface="Georgia"/>
                          <a:cs typeface="Georgia"/>
                          <a:sym typeface="Georgia"/>
                        </a:rPr>
                        <a:t> </a:t>
                      </a:r>
                      <a:r>
                        <a:rPr lang="en">
                          <a:solidFill>
                            <a:schemeClr val="dk1"/>
                          </a:solidFill>
                          <a:highlight>
                            <a:srgbClr val="FFFFFF"/>
                          </a:highlight>
                          <a:latin typeface="Playfair Display"/>
                          <a:ea typeface="Playfair Display"/>
                          <a:cs typeface="Playfair Display"/>
                          <a:sym typeface="Playfair Display"/>
                        </a:rPr>
                        <a:t>frames per second</a:t>
                      </a:r>
                      <a:endParaRPr>
                        <a:latin typeface="Playfair Display"/>
                        <a:ea typeface="Playfair Display"/>
                        <a:cs typeface="Playfair Display"/>
                        <a:sym typeface="Playfair Display"/>
                      </a:endParaRPr>
                    </a:p>
                  </a:txBody>
                  <a:tcPr marL="91425" marR="91425" marT="91425" marB="91425">
                    <a:lnT w="2857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dk1"/>
                          </a:solidFill>
                          <a:highlight>
                            <a:srgbClr val="FFFFFF"/>
                          </a:highlight>
                          <a:latin typeface="Times New Roman"/>
                          <a:ea typeface="Times New Roman"/>
                          <a:cs typeface="Times New Roman"/>
                          <a:sym typeface="Times New Roman"/>
                        </a:rPr>
                        <a:t>45</a:t>
                      </a:r>
                      <a:r>
                        <a:rPr lang="en">
                          <a:solidFill>
                            <a:schemeClr val="dk1"/>
                          </a:solidFill>
                          <a:highlight>
                            <a:srgbClr val="FFFFFF"/>
                          </a:highlight>
                          <a:latin typeface="Playfair Display"/>
                          <a:ea typeface="Playfair Display"/>
                          <a:cs typeface="Playfair Display"/>
                          <a:sym typeface="Playfair Display"/>
                        </a:rPr>
                        <a:t> frames per second</a:t>
                      </a:r>
                      <a:endParaRPr>
                        <a:latin typeface="Playfair Display"/>
                        <a:ea typeface="Playfair Display"/>
                        <a:cs typeface="Playfair Display"/>
                        <a:sym typeface="Playfair Display"/>
                      </a:endParaRPr>
                    </a:p>
                  </a:txBody>
                  <a:tcPr marL="91425" marR="91425" marT="91425" marB="91425">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tcPr>
                </a:tc>
                <a:extLst>
                  <a:ext uri="{0D108BD9-81ED-4DB2-BD59-A6C34878D82A}">
                    <a16:rowId xmlns:a16="http://schemas.microsoft.com/office/drawing/2014/main" val="10001"/>
                  </a:ext>
                </a:extLst>
              </a:tr>
              <a:tr h="615775">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Accuracy</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latin typeface="Playfair Display"/>
                          <a:ea typeface="Playfair Display"/>
                          <a:cs typeface="Playfair Display"/>
                          <a:sym typeface="Playfair Display"/>
                        </a:rPr>
                        <a:t>It has the highest accuracy</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3175" algn="l" rtl="0">
                        <a:lnSpc>
                          <a:spcPct val="102916"/>
                        </a:lnSpc>
                        <a:spcBef>
                          <a:spcPts val="0"/>
                        </a:spcBef>
                        <a:spcAft>
                          <a:spcPts val="1155"/>
                        </a:spcAft>
                        <a:buClr>
                          <a:schemeClr val="dk1"/>
                        </a:buClr>
                        <a:buSzPts val="1100"/>
                        <a:buFont typeface="Arial"/>
                        <a:buNone/>
                      </a:pPr>
                      <a:r>
                        <a:rPr lang="en">
                          <a:solidFill>
                            <a:srgbClr val="222222"/>
                          </a:solidFill>
                          <a:latin typeface="Playfair Display"/>
                          <a:ea typeface="Playfair Display"/>
                          <a:cs typeface="Playfair Display"/>
                          <a:sym typeface="Playfair Display"/>
                        </a:rPr>
                        <a:t>Slight decrease in accuracy</a:t>
                      </a:r>
                      <a:endParaRPr>
                        <a:latin typeface="Playfair Display"/>
                        <a:ea typeface="Playfair Display"/>
                        <a:cs typeface="Playfair Display"/>
                        <a:sym typeface="Playfair Display"/>
                      </a:endParaRPr>
                    </a:p>
                  </a:txBody>
                  <a:tcPr marL="91425" marR="91425" marT="91425" marB="91425"/>
                </a:tc>
                <a:tc>
                  <a:txBody>
                    <a:bodyPr/>
                    <a:lstStyle/>
                    <a:p>
                      <a:pPr marL="0" lvl="0" indent="3175" algn="just" rtl="0">
                        <a:lnSpc>
                          <a:spcPct val="102916"/>
                        </a:lnSpc>
                        <a:spcBef>
                          <a:spcPts val="0"/>
                        </a:spcBef>
                        <a:spcAft>
                          <a:spcPts val="1155"/>
                        </a:spcAft>
                        <a:buClr>
                          <a:schemeClr val="dk1"/>
                        </a:buClr>
                        <a:buSzPts val="1100"/>
                        <a:buFont typeface="Arial"/>
                        <a:buNone/>
                      </a:pPr>
                      <a:r>
                        <a:rPr lang="en">
                          <a:solidFill>
                            <a:srgbClr val="222222"/>
                          </a:solidFill>
                          <a:latin typeface="Playfair Display"/>
                          <a:ea typeface="Playfair Display"/>
                          <a:cs typeface="Playfair Display"/>
                          <a:sym typeface="Playfair Display"/>
                        </a:rPr>
                        <a:t>Considerable decrease in accuracy</a:t>
                      </a:r>
                      <a:endParaRPr>
                        <a:latin typeface="Playfair Display"/>
                        <a:ea typeface="Playfair Display"/>
                        <a:cs typeface="Playfair Display"/>
                        <a:sym typeface="Playfair Display"/>
                      </a:endParaRPr>
                    </a:p>
                  </a:txBody>
                  <a:tcPr marL="91425" marR="91425" marT="91425" marB="91425">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2"/>
                  </a:ext>
                </a:extLst>
              </a:tr>
              <a:tr h="54845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Size Of Objects</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latin typeface="Playfair Display"/>
                          <a:ea typeface="Playfair Display"/>
                          <a:cs typeface="Playfair Display"/>
                          <a:sym typeface="Playfair Display"/>
                        </a:rPr>
                        <a:t>Best model for smaller objects</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solidFill>
                            <a:srgbClr val="222222"/>
                          </a:solidFill>
                          <a:highlight>
                            <a:srgbClr val="FFFFFF"/>
                          </a:highlight>
                          <a:latin typeface="Playfair Display"/>
                          <a:ea typeface="Playfair Display"/>
                          <a:cs typeface="Playfair Display"/>
                          <a:sym typeface="Playfair Display"/>
                        </a:rPr>
                        <a:t>Performs much worse on smaller objects</a:t>
                      </a:r>
                      <a:endParaRPr>
                        <a:latin typeface="Playfair Display"/>
                        <a:ea typeface="Playfair Display"/>
                        <a:cs typeface="Playfair Display"/>
                        <a:sym typeface="Playfair Display"/>
                      </a:endParaRPr>
                    </a:p>
                  </a:txBody>
                  <a:tcPr marL="91425" marR="91425" marT="91425" marB="91425">
                    <a:solidFill>
                      <a:srgbClr val="FFFFFF"/>
                    </a:solidFill>
                  </a:tcPr>
                </a:tc>
                <a:tc>
                  <a:txBody>
                    <a:bodyPr/>
                    <a:lstStyle/>
                    <a:p>
                      <a:pPr marL="0" lvl="0" indent="0" algn="ctr" rtl="0">
                        <a:spcBef>
                          <a:spcPts val="0"/>
                        </a:spcBef>
                        <a:spcAft>
                          <a:spcPts val="0"/>
                        </a:spcAft>
                        <a:buClr>
                          <a:schemeClr val="dk1"/>
                        </a:buClr>
                        <a:buSzPts val="1100"/>
                        <a:buFont typeface="Arial"/>
                        <a:buNone/>
                      </a:pPr>
                      <a:r>
                        <a:rPr lang="en">
                          <a:solidFill>
                            <a:schemeClr val="dk1"/>
                          </a:solidFill>
                          <a:highlight>
                            <a:schemeClr val="lt1"/>
                          </a:highlight>
                          <a:latin typeface="Playfair Display"/>
                          <a:ea typeface="Playfair Display"/>
                          <a:cs typeface="Playfair Display"/>
                          <a:sym typeface="Playfair Display"/>
                        </a:rPr>
                        <a:t>Struggles with small objects </a:t>
                      </a:r>
                      <a:endParaRPr>
                        <a:latin typeface="Playfair Display"/>
                        <a:ea typeface="Playfair Display"/>
                        <a:cs typeface="Playfair Display"/>
                        <a:sym typeface="Playfair Display"/>
                      </a:endParaRPr>
                    </a:p>
                  </a:txBody>
                  <a:tcPr marL="91425" marR="91425" marT="91425" marB="91425">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3"/>
                  </a:ext>
                </a:extLst>
              </a:tr>
              <a:tr h="54845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Computational power</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solidFill>
                            <a:srgbClr val="3D4251"/>
                          </a:solidFill>
                          <a:highlight>
                            <a:srgbClr val="FFFFFF"/>
                          </a:highlight>
                          <a:latin typeface="Playfair Display"/>
                          <a:ea typeface="Playfair Display"/>
                          <a:cs typeface="Playfair Display"/>
                          <a:sym typeface="Playfair Display"/>
                        </a:rPr>
                        <a:t>Requires significantly more computational power</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tcPr>
                </a:tc>
                <a:tc>
                  <a:txBody>
                    <a:bodyPr/>
                    <a:lstStyle/>
                    <a:p>
                      <a:pPr marL="0" lvl="0" indent="0" algn="ctr" rtl="0">
                        <a:spcBef>
                          <a:spcPts val="0"/>
                        </a:spcBef>
                        <a:spcAft>
                          <a:spcPts val="0"/>
                        </a:spcAft>
                        <a:buNone/>
                      </a:pPr>
                      <a:r>
                        <a:rPr lang="en">
                          <a:latin typeface="Playfair Display"/>
                          <a:ea typeface="Playfair Display"/>
                          <a:cs typeface="Playfair Display"/>
                          <a:sym typeface="Playfair Display"/>
                        </a:rPr>
                        <a:t>Very less computational power is required </a:t>
                      </a:r>
                      <a:endParaRPr>
                        <a:latin typeface="Playfair Display"/>
                        <a:ea typeface="Playfair Display"/>
                        <a:cs typeface="Playfair Display"/>
                        <a:sym typeface="Playfair Display"/>
                      </a:endParaRPr>
                    </a:p>
                  </a:txBody>
                  <a:tcPr marL="91425" marR="91425" marT="91425" marB="91425"/>
                </a:tc>
                <a:tc>
                  <a:txBody>
                    <a:bodyPr/>
                    <a:lstStyle/>
                    <a:p>
                      <a:pPr marL="0" lvl="0" indent="0" algn="ctr" rtl="0">
                        <a:spcBef>
                          <a:spcPts val="0"/>
                        </a:spcBef>
                        <a:spcAft>
                          <a:spcPts val="0"/>
                        </a:spcAft>
                        <a:buNone/>
                      </a:pPr>
                      <a:r>
                        <a:rPr lang="en">
                          <a:latin typeface="Playfair Display"/>
                          <a:ea typeface="Playfair Display"/>
                          <a:cs typeface="Playfair Display"/>
                          <a:sym typeface="Playfair Display"/>
                        </a:rPr>
                        <a:t>Less computational power is required</a:t>
                      </a:r>
                      <a:endParaRPr>
                        <a:latin typeface="Playfair Display"/>
                        <a:ea typeface="Playfair Display"/>
                        <a:cs typeface="Playfair Display"/>
                        <a:sym typeface="Playfair Display"/>
                      </a:endParaRPr>
                    </a:p>
                  </a:txBody>
                  <a:tcPr marL="91425" marR="91425" marT="91425" marB="91425">
                    <a:lnR w="28575" cap="flat" cmpd="sng">
                      <a:solidFill>
                        <a:srgbClr val="9E9E9E"/>
                      </a:solidFill>
                      <a:prstDash val="solid"/>
                      <a:round/>
                      <a:headEnd type="none" w="sm" len="sm"/>
                      <a:tailEnd type="none" w="sm" len="sm"/>
                    </a:lnR>
                  </a:tcPr>
                </a:tc>
                <a:extLst>
                  <a:ext uri="{0D108BD9-81ED-4DB2-BD59-A6C34878D82A}">
                    <a16:rowId xmlns:a16="http://schemas.microsoft.com/office/drawing/2014/main" val="10004"/>
                  </a:ext>
                </a:extLst>
              </a:tr>
              <a:tr h="548450">
                <a:tc>
                  <a:txBody>
                    <a:bodyPr/>
                    <a:lstStyle/>
                    <a:p>
                      <a:pPr marL="0" lvl="0" indent="0" algn="l" rtl="0">
                        <a:spcBef>
                          <a:spcPts val="0"/>
                        </a:spcBef>
                        <a:spcAft>
                          <a:spcPts val="0"/>
                        </a:spcAft>
                        <a:buNone/>
                      </a:pPr>
                      <a:r>
                        <a:rPr lang="en">
                          <a:latin typeface="Playfair Display"/>
                          <a:ea typeface="Playfair Display"/>
                          <a:cs typeface="Playfair Display"/>
                          <a:sym typeface="Playfair Display"/>
                        </a:rPr>
                        <a:t>Working</a:t>
                      </a:r>
                      <a:endParaRPr>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highlight>
                            <a:srgbClr val="FFFFFF"/>
                          </a:highlight>
                          <a:latin typeface="Playfair Display"/>
                          <a:ea typeface="Playfair Display"/>
                          <a:cs typeface="Playfair Display"/>
                          <a:sym typeface="Playfair Display"/>
                        </a:rPr>
                        <a:t>It looks only at a generated region proposal at a time</a:t>
                      </a:r>
                      <a:endParaRPr>
                        <a:solidFill>
                          <a:srgbClr val="3D4251"/>
                        </a:solidFill>
                        <a:highlight>
                          <a:srgbClr val="FFFFFF"/>
                        </a:highlight>
                        <a:latin typeface="Playfair Display"/>
                        <a:ea typeface="Playfair Display"/>
                        <a:cs typeface="Playfair Display"/>
                        <a:sym typeface="Playfair Display"/>
                      </a:endParaRPr>
                    </a:p>
                  </a:txBody>
                  <a:tcPr marL="91425" marR="91425" marT="91425" marB="91425">
                    <a:lnL w="28575" cap="flat" cmpd="sng">
                      <a:solidFill>
                        <a:srgbClr val="9E9E9E"/>
                      </a:solidFill>
                      <a:prstDash val="solid"/>
                      <a:round/>
                      <a:headEnd type="none" w="sm" len="sm"/>
                      <a:tailEnd type="none" w="sm" len="sm"/>
                    </a:lnL>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highlight>
                            <a:srgbClr val="FFFFFF"/>
                          </a:highlight>
                          <a:latin typeface="Playfair Display"/>
                          <a:ea typeface="Playfair Display"/>
                          <a:cs typeface="Playfair Display"/>
                          <a:sym typeface="Playfair Display"/>
                        </a:rPr>
                        <a:t>It looks at the default bounding boxes at a time</a:t>
                      </a:r>
                      <a:endParaRPr>
                        <a:latin typeface="Playfair Display"/>
                        <a:ea typeface="Playfair Display"/>
                        <a:cs typeface="Playfair Display"/>
                        <a:sym typeface="Playfair Display"/>
                      </a:endParaRPr>
                    </a:p>
                  </a:txBody>
                  <a:tcPr marL="91425" marR="91425" marT="91425" marB="91425">
                    <a:lnB w="2857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highlight>
                            <a:srgbClr val="FFFFFF"/>
                          </a:highlight>
                          <a:latin typeface="Playfair Display"/>
                          <a:ea typeface="Playfair Display"/>
                          <a:cs typeface="Playfair Display"/>
                          <a:sym typeface="Playfair Display"/>
                        </a:rPr>
                        <a:t>It sees the complete image at once</a:t>
                      </a:r>
                      <a:endParaRPr>
                        <a:latin typeface="Playfair Display"/>
                        <a:ea typeface="Playfair Display"/>
                        <a:cs typeface="Playfair Display"/>
                        <a:sym typeface="Playfair Display"/>
                      </a:endParaRPr>
                    </a:p>
                  </a:txBody>
                  <a:tcPr marL="91425" marR="91425" marT="91425" marB="91425">
                    <a:lnR w="28575" cap="flat" cmpd="sng">
                      <a:solidFill>
                        <a:srgbClr val="9E9E9E"/>
                      </a:solidFill>
                      <a:prstDash val="solid"/>
                      <a:round/>
                      <a:headEnd type="none" w="sm" len="sm"/>
                      <a:tailEnd type="none" w="sm" len="sm"/>
                    </a:lnR>
                    <a:lnB w="2857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9"/>
          <p:cNvPicPr preferRelativeResize="0"/>
          <p:nvPr/>
        </p:nvPicPr>
        <p:blipFill>
          <a:blip r:embed="rId3">
            <a:alphaModFix/>
          </a:blip>
          <a:stretch>
            <a:fillRect/>
          </a:stretch>
        </p:blipFill>
        <p:spPr>
          <a:xfrm>
            <a:off x="152400" y="152400"/>
            <a:ext cx="8839200" cy="4588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00" name="Google Shape;100;p20"/>
          <p:cNvPicPr preferRelativeResize="0"/>
          <p:nvPr/>
        </p:nvPicPr>
        <p:blipFill>
          <a:blip r:embed="rId3">
            <a:alphaModFix/>
          </a:blip>
          <a:stretch>
            <a:fillRect/>
          </a:stretch>
        </p:blipFill>
        <p:spPr>
          <a:xfrm>
            <a:off x="0" y="182704"/>
            <a:ext cx="9144000" cy="47780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p21"/>
          <p:cNvPicPr preferRelativeResize="0"/>
          <p:nvPr/>
        </p:nvPicPr>
        <p:blipFill rotWithShape="1">
          <a:blip r:embed="rId3">
            <a:alphaModFix/>
          </a:blip>
          <a:srcRect l="2799" b="1351"/>
          <a:stretch/>
        </p:blipFill>
        <p:spPr>
          <a:xfrm>
            <a:off x="663975" y="463425"/>
            <a:ext cx="7816048" cy="43298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27</Slides>
  <Notes>27</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Simple Light</vt:lpstr>
      <vt:lpstr> ICCVBIC 2019 Presentation on PLASTIC WASTE PROFILING (PaperID ICCVBIC - 073)</vt:lpstr>
      <vt:lpstr>OVERVIEW</vt:lpstr>
      <vt:lpstr>INTRODUCTION</vt:lpstr>
      <vt:lpstr>PowerPoint Presentation</vt:lpstr>
      <vt:lpstr>PowerPoint Presentation</vt:lpstr>
      <vt:lpstr>SURVEY OF OBJECT DETECTION METHODS </vt:lpstr>
      <vt:lpstr>PowerPoint Presentation</vt:lpstr>
      <vt:lpstr>PowerPoint Presentation</vt:lpstr>
      <vt:lpstr>PowerPoint Presentation</vt:lpstr>
      <vt:lpstr>DATA COLLECTION</vt:lpstr>
      <vt:lpstr>WEB SCRAPING</vt:lpstr>
      <vt:lpstr>MANUAL</vt:lpstr>
      <vt:lpstr>DATA AUGMENTATION</vt:lpstr>
      <vt:lpstr>PowerPoint Presentation</vt:lpstr>
      <vt:lpstr>Scale The training images are scaled outward (Zoom in) or inward (Zoom out) to get a diversified data. For scaling outwards most image frameworks crop out some part from the new image but end image is of size equal to the original image   </vt:lpstr>
      <vt:lpstr>PowerPoint Presentation</vt:lpstr>
      <vt:lpstr>IMPLEMENTATION</vt:lpstr>
      <vt:lpstr>PowerPoint Presentation</vt:lpstr>
      <vt:lpstr>USER INTERFACE</vt:lpstr>
      <vt:lpstr>PowerPoint Presentation</vt:lpstr>
      <vt:lpstr>Plastic Waste Analysis and Output Visualization  </vt:lpstr>
      <vt:lpstr>A cumulative count for a particular location can be visualized by a bar graph  </vt:lpstr>
      <vt:lpstr>RESULTS</vt:lpstr>
      <vt:lpstr>PowerPoint Presentation</vt:lpstr>
      <vt:lpstr>CONCLUSION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ICCVBIC 2019 Presentation on PLASTIC WASTE PROFILING (PaperID ICCVBIC - 073)</dc:title>
  <cp:lastModifiedBy>raj iyer</cp:lastModifiedBy>
  <cp:revision>1</cp:revision>
  <dcterms:modified xsi:type="dcterms:W3CDTF">2021-09-25T05:47:22Z</dcterms:modified>
</cp:coreProperties>
</file>